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713"/>
  </p:normalViewPr>
  <p:slideViewPr>
    <p:cSldViewPr snapToGrid="0" snapToObjects="1">
      <p:cViewPr varScale="1">
        <p:scale>
          <a:sx n="108" d="100"/>
          <a:sy n="108" d="100"/>
        </p:scale>
        <p:origin x="11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3277087-F39A-D34B-B551-B1832E9DC1B4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1/10/19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1/10/19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3277087-F39A-D34B-B551-B1832E9DC1B4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3277087-F39A-D34B-B551-B1832E9DC1B4}" type="datetimeFigureOut">
              <a:rPr lang="en-US" smtClean="0"/>
              <a:t>1/10/19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subjuntivo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29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97FBC-EBF1-CF43-B111-D4765735D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FD0A8-7F71-C345-B218-2E0E566B3CF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b="1" dirty="0"/>
              <a:t>5</a:t>
            </a:r>
            <a:r>
              <a:rPr lang="es-ES_tradnl" dirty="0"/>
              <a:t>.  Los verbos irregulares son:  </a:t>
            </a:r>
            <a:r>
              <a:rPr lang="es-ES_tradnl" b="1" dirty="0"/>
              <a:t>haber, ir, ser, saber, dar y estar</a:t>
            </a:r>
            <a:endParaRPr lang="en-US" dirty="0"/>
          </a:p>
          <a:p>
            <a:pPr marL="0" indent="0">
              <a:buNone/>
            </a:pPr>
            <a:r>
              <a:rPr lang="es-ES_tradnl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s-ES_tradnl" sz="2300" b="1" dirty="0"/>
              <a:t>haber	     ir	        ser	      saber	dar		estar</a:t>
            </a:r>
            <a:endParaRPr lang="en-US" sz="2300" dirty="0"/>
          </a:p>
          <a:p>
            <a:pPr marL="0" indent="0">
              <a:buNone/>
            </a:pPr>
            <a:r>
              <a:rPr lang="es-ES_tradnl" sz="2300" dirty="0"/>
              <a:t>ha</a:t>
            </a:r>
            <a:r>
              <a:rPr lang="es-ES_tradnl" sz="2300" b="1" dirty="0"/>
              <a:t>ya</a:t>
            </a:r>
            <a:r>
              <a:rPr lang="es-ES_tradnl" sz="2300" dirty="0"/>
              <a:t>	    v</a:t>
            </a:r>
            <a:r>
              <a:rPr lang="es-ES_tradnl" sz="2300" b="1" dirty="0"/>
              <a:t>aya</a:t>
            </a:r>
            <a:r>
              <a:rPr lang="es-ES_tradnl" sz="2300" dirty="0"/>
              <a:t>	        s</a:t>
            </a:r>
            <a:r>
              <a:rPr lang="es-ES_tradnl" sz="2300" b="1" dirty="0"/>
              <a:t>ea</a:t>
            </a:r>
            <a:r>
              <a:rPr lang="es-ES_tradnl" sz="2300" dirty="0"/>
              <a:t>	      s</a:t>
            </a:r>
            <a:r>
              <a:rPr lang="es-ES_tradnl" sz="2300" b="1" dirty="0"/>
              <a:t>epa</a:t>
            </a:r>
            <a:r>
              <a:rPr lang="es-ES_tradnl" sz="2300" dirty="0"/>
              <a:t>	d</a:t>
            </a:r>
            <a:r>
              <a:rPr lang="es-ES_tradnl" sz="2300" b="1" dirty="0"/>
              <a:t>é</a:t>
            </a:r>
            <a:r>
              <a:rPr lang="es-ES_tradnl" sz="2300" dirty="0"/>
              <a:t>		est</a:t>
            </a:r>
            <a:r>
              <a:rPr lang="es-ES_tradnl" sz="2300" b="1" dirty="0"/>
              <a:t>é</a:t>
            </a:r>
            <a:endParaRPr lang="en-US" sz="2300" dirty="0"/>
          </a:p>
          <a:p>
            <a:pPr marL="0" indent="0">
              <a:buNone/>
            </a:pPr>
            <a:r>
              <a:rPr lang="es-ES_tradnl" sz="2300" dirty="0"/>
              <a:t>ha</a:t>
            </a:r>
            <a:r>
              <a:rPr lang="es-ES_tradnl" sz="2300" b="1" dirty="0"/>
              <a:t>yas</a:t>
            </a:r>
            <a:r>
              <a:rPr lang="es-ES_tradnl" sz="2300" dirty="0"/>
              <a:t>	    v</a:t>
            </a:r>
            <a:r>
              <a:rPr lang="es-ES_tradnl" sz="2300" b="1" dirty="0"/>
              <a:t>ayas   </a:t>
            </a:r>
            <a:r>
              <a:rPr lang="es-ES_tradnl" sz="2300" dirty="0"/>
              <a:t>   s</a:t>
            </a:r>
            <a:r>
              <a:rPr lang="es-ES_tradnl" sz="2300" b="1" dirty="0"/>
              <a:t>eas</a:t>
            </a:r>
            <a:r>
              <a:rPr lang="es-ES_tradnl" sz="2300" dirty="0"/>
              <a:t>	      s</a:t>
            </a:r>
            <a:r>
              <a:rPr lang="es-ES_tradnl" sz="2300" b="1" dirty="0"/>
              <a:t>epas</a:t>
            </a:r>
            <a:r>
              <a:rPr lang="es-ES_tradnl" sz="2300" dirty="0"/>
              <a:t>	d</a:t>
            </a:r>
            <a:r>
              <a:rPr lang="es-ES_tradnl" sz="2300" b="1" dirty="0"/>
              <a:t>es</a:t>
            </a:r>
            <a:r>
              <a:rPr lang="es-ES_tradnl" sz="2300" dirty="0"/>
              <a:t>		est</a:t>
            </a:r>
            <a:r>
              <a:rPr lang="es-ES_tradnl" sz="2300" b="1" dirty="0"/>
              <a:t>és</a:t>
            </a:r>
            <a:endParaRPr lang="en-US" sz="2300" dirty="0"/>
          </a:p>
          <a:p>
            <a:pPr marL="0" indent="0">
              <a:buNone/>
            </a:pPr>
            <a:r>
              <a:rPr lang="es-ES_tradnl" sz="2300" dirty="0"/>
              <a:t>ha</a:t>
            </a:r>
            <a:r>
              <a:rPr lang="es-ES_tradnl" sz="2300" b="1" dirty="0"/>
              <a:t>ya</a:t>
            </a:r>
            <a:r>
              <a:rPr lang="es-ES_tradnl" sz="2300" dirty="0"/>
              <a:t>	    v</a:t>
            </a:r>
            <a:r>
              <a:rPr lang="es-ES_tradnl" sz="2300" b="1" dirty="0"/>
              <a:t>aya</a:t>
            </a:r>
            <a:r>
              <a:rPr lang="es-ES_tradnl" sz="2300" dirty="0"/>
              <a:t>	        s</a:t>
            </a:r>
            <a:r>
              <a:rPr lang="es-ES_tradnl" sz="2300" b="1" dirty="0"/>
              <a:t>ea</a:t>
            </a:r>
            <a:r>
              <a:rPr lang="es-ES_tradnl" sz="2300" dirty="0"/>
              <a:t>	      s</a:t>
            </a:r>
            <a:r>
              <a:rPr lang="es-ES_tradnl" sz="2300" b="1" dirty="0"/>
              <a:t>epa</a:t>
            </a:r>
            <a:r>
              <a:rPr lang="es-ES_tradnl" sz="2300" dirty="0"/>
              <a:t>	d</a:t>
            </a:r>
            <a:r>
              <a:rPr lang="es-ES_tradnl" sz="2300" b="1" dirty="0"/>
              <a:t>é</a:t>
            </a:r>
            <a:r>
              <a:rPr lang="es-ES_tradnl" sz="2300" dirty="0"/>
              <a:t>		est</a:t>
            </a:r>
            <a:r>
              <a:rPr lang="es-ES_tradnl" sz="2300" b="1" dirty="0"/>
              <a:t>é</a:t>
            </a:r>
            <a:endParaRPr lang="en-US" sz="2300" dirty="0"/>
          </a:p>
          <a:p>
            <a:pPr marL="0" indent="0">
              <a:buNone/>
            </a:pPr>
            <a:r>
              <a:rPr lang="es-ES_tradnl" sz="2300" dirty="0"/>
              <a:t>ha</a:t>
            </a:r>
            <a:r>
              <a:rPr lang="es-ES_tradnl" sz="2300" b="1" dirty="0"/>
              <a:t>yamos  </a:t>
            </a:r>
            <a:r>
              <a:rPr lang="es-ES_tradnl" sz="2300" dirty="0"/>
              <a:t>v</a:t>
            </a:r>
            <a:r>
              <a:rPr lang="es-ES_tradnl" sz="2300" b="1" dirty="0"/>
              <a:t>ayamos</a:t>
            </a:r>
            <a:r>
              <a:rPr lang="es-ES_tradnl" sz="2300" dirty="0"/>
              <a:t>	s</a:t>
            </a:r>
            <a:r>
              <a:rPr lang="es-ES_tradnl" sz="2300" b="1" dirty="0"/>
              <a:t>eamos   </a:t>
            </a:r>
            <a:r>
              <a:rPr lang="es-ES_tradnl" sz="2300" dirty="0"/>
              <a:t>s</a:t>
            </a:r>
            <a:r>
              <a:rPr lang="es-ES_tradnl" sz="2300" b="1" dirty="0"/>
              <a:t>epamos</a:t>
            </a:r>
            <a:r>
              <a:rPr lang="es-ES_tradnl" sz="2300" dirty="0"/>
              <a:t>	d</a:t>
            </a:r>
            <a:r>
              <a:rPr lang="es-ES_tradnl" sz="2300" b="1" dirty="0"/>
              <a:t>emos</a:t>
            </a:r>
            <a:r>
              <a:rPr lang="es-ES_tradnl" sz="2300" dirty="0"/>
              <a:t>	            est</a:t>
            </a:r>
            <a:r>
              <a:rPr lang="es-ES_tradnl" sz="2300" b="1" dirty="0"/>
              <a:t>e</a:t>
            </a:r>
            <a:r>
              <a:rPr lang="es-ES_tradnl" sz="2300" dirty="0"/>
              <a:t>mos</a:t>
            </a:r>
            <a:endParaRPr lang="en-US" sz="2300" dirty="0"/>
          </a:p>
          <a:p>
            <a:pPr marL="0" indent="0">
              <a:buNone/>
            </a:pPr>
            <a:r>
              <a:rPr lang="es-ES_tradnl" sz="2300" dirty="0"/>
              <a:t>ha</a:t>
            </a:r>
            <a:r>
              <a:rPr lang="es-ES_tradnl" sz="2300" b="1" dirty="0"/>
              <a:t>yáis</a:t>
            </a:r>
            <a:r>
              <a:rPr lang="es-ES_tradnl" sz="2300" dirty="0"/>
              <a:t>	      v</a:t>
            </a:r>
            <a:r>
              <a:rPr lang="es-ES_tradnl" sz="2300" b="1" dirty="0"/>
              <a:t>ayáis.    seáis         </a:t>
            </a:r>
            <a:r>
              <a:rPr lang="es-ES_tradnl" sz="2300" dirty="0"/>
              <a:t>   s</a:t>
            </a:r>
            <a:r>
              <a:rPr lang="es-ES_tradnl" sz="2300" b="1" dirty="0"/>
              <a:t>epáis</a:t>
            </a:r>
            <a:r>
              <a:rPr lang="es-ES_tradnl" sz="2300" dirty="0"/>
              <a:t>	d</a:t>
            </a:r>
            <a:r>
              <a:rPr lang="es-ES_tradnl" sz="2300" b="1" dirty="0"/>
              <a:t>eis</a:t>
            </a:r>
            <a:r>
              <a:rPr lang="es-ES_tradnl" sz="2300" dirty="0"/>
              <a:t>		est</a:t>
            </a:r>
            <a:r>
              <a:rPr lang="es-ES_tradnl" sz="2300" b="1" dirty="0"/>
              <a:t>éis</a:t>
            </a:r>
            <a:endParaRPr lang="en-US" sz="2300" dirty="0"/>
          </a:p>
          <a:p>
            <a:pPr marL="0" indent="0">
              <a:buNone/>
            </a:pPr>
            <a:r>
              <a:rPr lang="es-ES_tradnl" sz="2300" dirty="0"/>
              <a:t>ha</a:t>
            </a:r>
            <a:r>
              <a:rPr lang="es-ES_tradnl" sz="2300" b="1" dirty="0"/>
              <a:t>yan</a:t>
            </a:r>
            <a:r>
              <a:rPr lang="es-ES_tradnl" sz="2300" dirty="0"/>
              <a:t>	      v</a:t>
            </a:r>
            <a:r>
              <a:rPr lang="es-ES_tradnl" sz="2300" b="1" dirty="0"/>
              <a:t>ayan.     </a:t>
            </a:r>
            <a:r>
              <a:rPr lang="es-ES_tradnl" sz="2300" dirty="0"/>
              <a:t>s</a:t>
            </a:r>
            <a:r>
              <a:rPr lang="es-ES_tradnl" sz="2300" b="1" dirty="0"/>
              <a:t>ean</a:t>
            </a:r>
            <a:r>
              <a:rPr lang="es-ES_tradnl" sz="2300" dirty="0"/>
              <a:t>	     s</a:t>
            </a:r>
            <a:r>
              <a:rPr lang="es-ES_tradnl" sz="2300" b="1" dirty="0"/>
              <a:t>epan          </a:t>
            </a:r>
            <a:r>
              <a:rPr lang="es-ES_tradnl" sz="2300" dirty="0"/>
              <a:t>d</a:t>
            </a:r>
            <a:r>
              <a:rPr lang="es-ES_tradnl" sz="2300" b="1" dirty="0"/>
              <a:t>en</a:t>
            </a:r>
            <a:r>
              <a:rPr lang="es-ES_tradnl" sz="2300" dirty="0"/>
              <a:t>		est</a:t>
            </a:r>
            <a:r>
              <a:rPr lang="es-ES_tradnl" sz="2300" b="1" dirty="0"/>
              <a:t>én</a:t>
            </a:r>
            <a:endParaRPr lang="en-US" sz="2300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	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9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/>
              <a:t>Introducción: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109253"/>
          </a:xfrm>
        </p:spPr>
        <p:txBody>
          <a:bodyPr/>
          <a:lstStyle/>
          <a:p>
            <a:r>
              <a:rPr lang="es-ES_tradnl" dirty="0"/>
              <a:t>En español hay </a:t>
            </a:r>
            <a:r>
              <a:rPr lang="es-ES_tradnl" b="1" dirty="0"/>
              <a:t>tres modos</a:t>
            </a:r>
            <a:r>
              <a:rPr lang="es-ES_tradnl" dirty="0"/>
              <a:t> de verbos en que todos los tiempos verbales son clasificados.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752" y="2636301"/>
            <a:ext cx="89872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1. El indicativo</a:t>
            </a:r>
            <a:endParaRPr lang="en-US" dirty="0"/>
          </a:p>
          <a:p>
            <a:r>
              <a:rPr lang="es-ES_tradnl" b="1" dirty="0"/>
              <a:t>	</a:t>
            </a:r>
            <a:r>
              <a:rPr lang="es-ES_tradnl" dirty="0"/>
              <a:t>Expresa </a:t>
            </a:r>
            <a:r>
              <a:rPr lang="es-ES_tradnl" u="sng" dirty="0"/>
              <a:t>un hecho</a:t>
            </a:r>
            <a:r>
              <a:rPr lang="es-ES_tradnl" dirty="0"/>
              <a:t>, </a:t>
            </a:r>
            <a:r>
              <a:rPr lang="es-ES_tradnl" u="sng" dirty="0"/>
              <a:t>la verdad </a:t>
            </a:r>
            <a:r>
              <a:rPr lang="es-ES_tradnl" dirty="0"/>
              <a:t>o </a:t>
            </a:r>
            <a:r>
              <a:rPr lang="es-ES_tradnl" u="sng" dirty="0"/>
              <a:t>una creencia</a:t>
            </a:r>
            <a:r>
              <a:rPr lang="es-ES_tradnl" dirty="0"/>
              <a:t>.</a:t>
            </a:r>
            <a:endParaRPr lang="en-US" dirty="0"/>
          </a:p>
          <a:p>
            <a:r>
              <a:rPr lang="es-ES_tradnl" dirty="0"/>
              <a:t>	</a:t>
            </a:r>
            <a:r>
              <a:rPr lang="es-ES_tradnl" sz="1600" b="1" dirty="0"/>
              <a:t>El presente del indicativo</a:t>
            </a:r>
            <a:r>
              <a:rPr lang="es-ES_tradnl" sz="1600" dirty="0"/>
              <a:t>:	Yo hablo español</a:t>
            </a:r>
            <a:endParaRPr lang="en-US" sz="1600" dirty="0"/>
          </a:p>
          <a:p>
            <a:r>
              <a:rPr lang="es-ES_tradnl" sz="1600" dirty="0"/>
              <a:t>	</a:t>
            </a:r>
            <a:r>
              <a:rPr lang="es-ES_tradnl" sz="1600" b="1" dirty="0"/>
              <a:t>El pretérito del indicativo</a:t>
            </a:r>
            <a:r>
              <a:rPr lang="es-ES_tradnl" sz="1600" dirty="0"/>
              <a:t>:	Ella fue al partido ayer.</a:t>
            </a:r>
            <a:endParaRPr lang="en-US" sz="1600" dirty="0"/>
          </a:p>
          <a:p>
            <a:r>
              <a:rPr lang="es-ES_tradnl" sz="1600" dirty="0"/>
              <a:t>	</a:t>
            </a:r>
            <a:r>
              <a:rPr lang="es-ES_tradnl" sz="1600" b="1" dirty="0"/>
              <a:t>El imperfecto del indicativo:  </a:t>
            </a:r>
            <a:r>
              <a:rPr lang="es-ES_tradnl" sz="1600" dirty="0"/>
              <a:t>Nosotros siempre íbamos a la playa durante el verano.</a:t>
            </a:r>
            <a:endParaRPr lang="en-US" sz="16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1752" y="4143897"/>
            <a:ext cx="898724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2.  El imperativo:</a:t>
            </a:r>
            <a:endParaRPr lang="en-US" dirty="0"/>
          </a:p>
          <a:p>
            <a:r>
              <a:rPr lang="es-ES_tradnl" b="1" dirty="0"/>
              <a:t>	</a:t>
            </a:r>
            <a:r>
              <a:rPr lang="es-ES_tradnl" dirty="0"/>
              <a:t>El imperativo es para </a:t>
            </a:r>
            <a:r>
              <a:rPr lang="es-ES_tradnl" u="sng" dirty="0"/>
              <a:t>mandar </a:t>
            </a:r>
            <a:r>
              <a:rPr lang="es-ES_tradnl" dirty="0"/>
              <a:t>a alguien a hacer   no hacer algo.</a:t>
            </a:r>
            <a:endParaRPr lang="en-US" dirty="0"/>
          </a:p>
          <a:p>
            <a:r>
              <a:rPr lang="es-ES_tradnl" dirty="0"/>
              <a:t>		</a:t>
            </a:r>
            <a:r>
              <a:rPr lang="es-ES_tradnl" b="1" dirty="0"/>
              <a:t>Familiar tú:</a:t>
            </a:r>
            <a:r>
              <a:rPr lang="es-ES_tradnl" dirty="0"/>
              <a:t>  ¡Habla español¡  ¡No digas mentiras!</a:t>
            </a:r>
            <a:endParaRPr lang="en-US" dirty="0"/>
          </a:p>
          <a:p>
            <a:r>
              <a:rPr lang="es-ES_tradnl" dirty="0"/>
              <a:t>		</a:t>
            </a:r>
            <a:r>
              <a:rPr lang="es-ES_tradnl" b="1" dirty="0"/>
              <a:t>Formal Ud.</a:t>
            </a:r>
            <a:r>
              <a:rPr lang="es-ES_tradnl" dirty="0"/>
              <a:t>  ¡Entre!  ¡No beba el agua!</a:t>
            </a:r>
            <a:endParaRPr lang="en-US" dirty="0"/>
          </a:p>
          <a:p>
            <a:r>
              <a:rPr lang="es-ES_tradnl" dirty="0"/>
              <a:t>		</a:t>
            </a:r>
            <a:r>
              <a:rPr lang="es-ES_tradnl" b="1" dirty="0"/>
              <a:t>Formal Uds</a:t>
            </a:r>
            <a:r>
              <a:rPr lang="es-ES_tradnl" dirty="0"/>
              <a:t>.  ¡Siéntense¡	¡No se duerman¡</a:t>
            </a:r>
            <a:endParaRPr lang="en-US" dirty="0"/>
          </a:p>
          <a:p>
            <a:r>
              <a:rPr lang="es-ES_tradnl" dirty="0"/>
              <a:t>		</a:t>
            </a:r>
            <a:r>
              <a:rPr lang="es-ES_tradnl" b="1" dirty="0"/>
              <a:t>Nosotros:</a:t>
            </a:r>
            <a:r>
              <a:rPr lang="es-ES_tradnl" dirty="0"/>
              <a:t>  ¡Comamos ahora¡	¡Vayámonos¡  	¡No vayamos todavía¡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7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704028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1800" dirty="0"/>
              <a:t>The subjunctive is not a </a:t>
            </a:r>
            <a:r>
              <a:rPr lang="en-US" sz="1800" b="1" dirty="0"/>
              <a:t>tense</a:t>
            </a:r>
            <a:r>
              <a:rPr lang="en-US" sz="1800" dirty="0"/>
              <a:t> in Spanish;  rather it is a _________________. 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1800" dirty="0"/>
              <a:t>The indicative tense indicates ______________________, while the subjunctive  </a:t>
            </a:r>
            <a:r>
              <a:rPr lang="en-US" sz="1800" b="1" dirty="0"/>
              <a:t>MOOD</a:t>
            </a:r>
            <a:r>
              <a:rPr lang="en-US" sz="1800" dirty="0"/>
              <a:t> reflects how the speaker ________________ about the action.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18403" y="1527048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 Black"/>
                <a:cs typeface="Arial Black"/>
              </a:rPr>
              <a:t>Mood / </a:t>
            </a:r>
            <a:r>
              <a:rPr lang="en-US" dirty="0" err="1">
                <a:solidFill>
                  <a:srgbClr val="0000FF"/>
                </a:solidFill>
                <a:latin typeface="Arial Black"/>
                <a:cs typeface="Arial Black"/>
              </a:rPr>
              <a:t>modo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735" y="1982757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 Black"/>
                <a:cs typeface="Arial Black"/>
              </a:rPr>
              <a:t>action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49556" y="2288260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 Black"/>
                <a:cs typeface="Arial Black"/>
              </a:rPr>
              <a:t>feels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1752" y="3215001"/>
            <a:ext cx="2990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/>
              <a:t>Formación: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74578" y="3677645"/>
            <a:ext cx="81310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1.  Usa la forma de 	         del presente del indicativo, quita el 		    o </a:t>
            </a:r>
            <a:endParaRPr lang="en-US" dirty="0"/>
          </a:p>
          <a:p>
            <a:r>
              <a:rPr lang="es-ES_tradnl" dirty="0"/>
              <a:t> </a:t>
            </a:r>
            <a:endParaRPr lang="en-US" dirty="0"/>
          </a:p>
          <a:p>
            <a:br>
              <a:rPr lang="en-US" dirty="0">
                <a:effectLst/>
              </a:rPr>
            </a:br>
            <a:r>
              <a:rPr lang="es-ES_tradnl" dirty="0"/>
              <a:t>2.  Añade las terminaciones </a:t>
            </a:r>
            <a:r>
              <a:rPr lang="es-ES_tradnl" b="1" u="sng" dirty="0"/>
              <a:t>opuestas</a:t>
            </a:r>
            <a:r>
              <a:rPr lang="es-ES_tradnl" dirty="0"/>
              <a:t>    </a:t>
            </a:r>
            <a:r>
              <a:rPr lang="es-ES_tradnl" b="1" dirty="0"/>
              <a:t>AR  </a:t>
            </a:r>
            <a:r>
              <a:rPr lang="es-ES_tradnl" b="1" dirty="0">
                <a:sym typeface="Wingdings"/>
              </a:rPr>
              <a:t></a:t>
            </a:r>
            <a:r>
              <a:rPr lang="es-ES_tradnl" dirty="0"/>
              <a:t>  </a:t>
            </a:r>
            <a:endParaRPr lang="en-US" dirty="0"/>
          </a:p>
          <a:p>
            <a:r>
              <a:rPr lang="es-ES_tradnl" b="1" dirty="0"/>
              <a:t>    	</a:t>
            </a:r>
            <a:endParaRPr lang="en-US" dirty="0"/>
          </a:p>
          <a:p>
            <a:r>
              <a:rPr lang="es-ES_tradnl" b="1" dirty="0"/>
              <a:t>	   							  ER/IR </a:t>
            </a:r>
            <a:r>
              <a:rPr lang="es-ES_tradnl" b="1" dirty="0">
                <a:sym typeface="Wingdings"/>
              </a:rPr>
              <a:t></a:t>
            </a:r>
            <a:r>
              <a:rPr lang="es-ES_tradnl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9" name="Rounded Rectangle 1"/>
          <p:cNvSpPr>
            <a:spLocks noChangeArrowheads="1"/>
          </p:cNvSpPr>
          <p:nvPr/>
        </p:nvSpPr>
        <p:spPr bwMode="auto">
          <a:xfrm>
            <a:off x="2789238" y="3677645"/>
            <a:ext cx="566738" cy="4524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238" y="3421740"/>
            <a:ext cx="720886" cy="720886"/>
          </a:xfrm>
          <a:prstGeom prst="rect">
            <a:avLst/>
          </a:prstGeom>
        </p:spPr>
      </p:pic>
      <p:sp>
        <p:nvSpPr>
          <p:cNvPr id="12" name="Rounded Rectangle 1"/>
          <p:cNvSpPr>
            <a:spLocks noChangeArrowheads="1"/>
          </p:cNvSpPr>
          <p:nvPr/>
        </p:nvSpPr>
        <p:spPr bwMode="auto">
          <a:xfrm>
            <a:off x="7137830" y="3615111"/>
            <a:ext cx="566738" cy="4524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ounded Rectangle 1"/>
          <p:cNvSpPr>
            <a:spLocks noChangeArrowheads="1"/>
          </p:cNvSpPr>
          <p:nvPr/>
        </p:nvSpPr>
        <p:spPr bwMode="auto">
          <a:xfrm>
            <a:off x="8125091" y="3603826"/>
            <a:ext cx="566738" cy="4524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5437" y="3533495"/>
            <a:ext cx="609131" cy="6091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75" y="3556342"/>
            <a:ext cx="619354" cy="619354"/>
          </a:xfrm>
          <a:prstGeom prst="rect">
            <a:avLst/>
          </a:prstGeom>
        </p:spPr>
      </p:pic>
      <p:sp>
        <p:nvSpPr>
          <p:cNvPr id="16" name="Rounded Rectangle 1"/>
          <p:cNvSpPr>
            <a:spLocks noChangeArrowheads="1"/>
          </p:cNvSpPr>
          <p:nvPr/>
        </p:nvSpPr>
        <p:spPr bwMode="auto">
          <a:xfrm>
            <a:off x="5651061" y="4482789"/>
            <a:ext cx="1486769" cy="4524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ounded Rectangle 1"/>
          <p:cNvSpPr>
            <a:spLocks noChangeArrowheads="1"/>
          </p:cNvSpPr>
          <p:nvPr/>
        </p:nvSpPr>
        <p:spPr bwMode="auto">
          <a:xfrm>
            <a:off x="5651061" y="5036871"/>
            <a:ext cx="1486769" cy="4524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79476" y="4565894"/>
            <a:ext cx="148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Arial Black"/>
                <a:cs typeface="Arial Black"/>
              </a:rPr>
              <a:t>er</a:t>
            </a:r>
            <a:r>
              <a:rPr lang="en-US" dirty="0">
                <a:latin typeface="Arial Black"/>
                <a:cs typeface="Arial Black"/>
              </a:rPr>
              <a:t> / </a:t>
            </a:r>
            <a:r>
              <a:rPr lang="en-US" dirty="0" err="1">
                <a:latin typeface="Arial Black"/>
                <a:cs typeface="Arial Black"/>
              </a:rPr>
              <a:t>ir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166" y="5087626"/>
            <a:ext cx="148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/>
                <a:cs typeface="Arial Black"/>
              </a:rPr>
              <a:t>  </a:t>
            </a:r>
            <a:r>
              <a:rPr lang="en-US" dirty="0" err="1">
                <a:latin typeface="Arial Black"/>
                <a:cs typeface="Arial Black"/>
              </a:rPr>
              <a:t>ar</a:t>
            </a:r>
            <a:endParaRPr lang="en-US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5639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/>
              <a:t>Las terminaciones para el subjuntivo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925346"/>
              </p:ext>
            </p:extLst>
          </p:nvPr>
        </p:nvGraphicFramePr>
        <p:xfrm>
          <a:off x="301752" y="1532569"/>
          <a:ext cx="8319107" cy="2263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3" imgW="6629400" imgH="1803400" progId="Word.Document.12">
                  <p:embed/>
                </p:oleObj>
              </mc:Choice>
              <mc:Fallback>
                <p:oleObj name="Document" r:id="rId3" imgW="6629400" imgH="1803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752" y="1532569"/>
                        <a:ext cx="8319107" cy="22630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3119" y="1772761"/>
            <a:ext cx="51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 Black"/>
                <a:cs typeface="Arial Black"/>
              </a:rPr>
              <a:t>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3119" y="2280106"/>
            <a:ext cx="89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 Black"/>
                <a:cs typeface="Arial Black"/>
              </a:rPr>
              <a:t>es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1279" y="2972603"/>
            <a:ext cx="89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 Black"/>
                <a:cs typeface="Arial Black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63034" y="1818441"/>
            <a:ext cx="115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 Black"/>
                <a:cs typeface="Arial Black"/>
              </a:rPr>
              <a:t>emos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5434" y="2456908"/>
            <a:ext cx="115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 Black"/>
                <a:cs typeface="Arial Black"/>
              </a:rPr>
              <a:t>éis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5434" y="3103123"/>
            <a:ext cx="115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 Black"/>
                <a:cs typeface="Arial Black"/>
              </a:rPr>
              <a:t>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65634" y="1874391"/>
            <a:ext cx="51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 Black"/>
                <a:cs typeface="Arial Black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65634" y="2456908"/>
            <a:ext cx="89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 Black"/>
                <a:cs typeface="Arial Black"/>
              </a:rPr>
              <a:t>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86549" y="3093477"/>
            <a:ext cx="51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 Black"/>
                <a:cs typeface="Arial Black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62618" y="1874391"/>
            <a:ext cx="115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 Black"/>
                <a:cs typeface="Arial Black"/>
              </a:rPr>
              <a:t>amos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77911" y="2456908"/>
            <a:ext cx="115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 Black"/>
                <a:cs typeface="Arial Black"/>
              </a:rPr>
              <a:t>áis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77911" y="2972603"/>
            <a:ext cx="115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 Black"/>
                <a:cs typeface="Arial Black"/>
              </a:rPr>
              <a:t>an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6613" y="3811670"/>
            <a:ext cx="875412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1.  El presente del subjuntivo de los verbos regulares:</a:t>
            </a: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s-ES_tradnl" dirty="0"/>
              <a:t>Se basa en la forma del YO del presente del indicativo.</a:t>
            </a: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s-ES_tradnl" dirty="0"/>
              <a:t>Se quita la “o” de la forma del YO y se añada las terminaciones correctas.</a:t>
            </a:r>
            <a:endParaRPr lang="en-US" dirty="0"/>
          </a:p>
          <a:p>
            <a:r>
              <a:rPr lang="es-ES_tradnl" sz="1600" b="1" dirty="0"/>
              <a:t>	hablar				comer			vivir</a:t>
            </a:r>
            <a:endParaRPr lang="en-US" sz="1600" dirty="0"/>
          </a:p>
          <a:p>
            <a:r>
              <a:rPr lang="es-ES_tradnl" sz="1600" dirty="0"/>
              <a:t>	</a:t>
            </a:r>
            <a:r>
              <a:rPr lang="es-ES_tradnl" sz="1600" dirty="0" err="1"/>
              <a:t>habl</a:t>
            </a:r>
            <a:r>
              <a:rPr lang="es-ES_tradnl" sz="1600" dirty="0"/>
              <a:t> – </a:t>
            </a:r>
            <a:r>
              <a:rPr lang="es-ES_tradnl" sz="1600" b="1" dirty="0"/>
              <a:t>e</a:t>
            </a:r>
            <a:r>
              <a:rPr lang="es-ES_tradnl" sz="1600" dirty="0"/>
              <a:t>				</a:t>
            </a:r>
            <a:r>
              <a:rPr lang="es-ES_tradnl" sz="1600" dirty="0" err="1"/>
              <a:t>com</a:t>
            </a:r>
            <a:r>
              <a:rPr lang="es-ES_tradnl" sz="1600" dirty="0"/>
              <a:t> – </a:t>
            </a:r>
            <a:r>
              <a:rPr lang="es-ES_tradnl" sz="1600" b="1" dirty="0"/>
              <a:t>a</a:t>
            </a:r>
            <a:r>
              <a:rPr lang="es-ES_tradnl" sz="1600" dirty="0"/>
              <a:t>			</a:t>
            </a:r>
            <a:r>
              <a:rPr lang="es-ES_tradnl" sz="1600" dirty="0" err="1"/>
              <a:t>viv</a:t>
            </a:r>
            <a:r>
              <a:rPr lang="es-ES_tradnl" sz="1600" dirty="0"/>
              <a:t> – </a:t>
            </a:r>
            <a:r>
              <a:rPr lang="es-ES_tradnl" sz="1600" b="1" dirty="0"/>
              <a:t>a</a:t>
            </a:r>
            <a:endParaRPr lang="en-US" sz="1600" dirty="0"/>
          </a:p>
          <a:p>
            <a:r>
              <a:rPr lang="es-ES_tradnl" sz="1600" dirty="0"/>
              <a:t>	</a:t>
            </a:r>
            <a:r>
              <a:rPr lang="es-ES_tradnl" sz="1600" dirty="0" err="1"/>
              <a:t>habl</a:t>
            </a:r>
            <a:r>
              <a:rPr lang="es-ES_tradnl" sz="1600" dirty="0"/>
              <a:t> – </a:t>
            </a:r>
            <a:r>
              <a:rPr lang="es-ES_tradnl" sz="1600" b="1" dirty="0"/>
              <a:t>es</a:t>
            </a:r>
            <a:r>
              <a:rPr lang="es-ES_tradnl" sz="1600" dirty="0"/>
              <a:t>				</a:t>
            </a:r>
            <a:r>
              <a:rPr lang="es-ES_tradnl" sz="1600" dirty="0" err="1"/>
              <a:t>com</a:t>
            </a:r>
            <a:r>
              <a:rPr lang="es-ES_tradnl" sz="1600" dirty="0"/>
              <a:t> – </a:t>
            </a:r>
            <a:r>
              <a:rPr lang="es-ES_tradnl" sz="1600" b="1" dirty="0"/>
              <a:t>as</a:t>
            </a:r>
            <a:r>
              <a:rPr lang="es-ES_tradnl" sz="1600" dirty="0"/>
              <a:t>			</a:t>
            </a:r>
            <a:r>
              <a:rPr lang="es-ES_tradnl" sz="1600" dirty="0" err="1"/>
              <a:t>viv</a:t>
            </a:r>
            <a:r>
              <a:rPr lang="es-ES_tradnl" sz="1600" dirty="0"/>
              <a:t> – </a:t>
            </a:r>
            <a:r>
              <a:rPr lang="es-ES_tradnl" sz="1600" b="1" dirty="0"/>
              <a:t>as</a:t>
            </a:r>
            <a:endParaRPr lang="en-US" sz="1600" dirty="0"/>
          </a:p>
          <a:p>
            <a:r>
              <a:rPr lang="es-ES_tradnl" sz="1600" dirty="0"/>
              <a:t>	</a:t>
            </a:r>
            <a:r>
              <a:rPr lang="es-ES_tradnl" sz="1600" dirty="0" err="1"/>
              <a:t>habl</a:t>
            </a:r>
            <a:r>
              <a:rPr lang="es-ES_tradnl" sz="1600" dirty="0"/>
              <a:t> – </a:t>
            </a:r>
            <a:r>
              <a:rPr lang="es-ES_tradnl" sz="1600" b="1" dirty="0"/>
              <a:t>e</a:t>
            </a:r>
            <a:r>
              <a:rPr lang="es-ES_tradnl" sz="1600" dirty="0"/>
              <a:t>				</a:t>
            </a:r>
            <a:r>
              <a:rPr lang="es-ES_tradnl" sz="1600" dirty="0" err="1"/>
              <a:t>com</a:t>
            </a:r>
            <a:r>
              <a:rPr lang="es-ES_tradnl" sz="1600" dirty="0"/>
              <a:t> – </a:t>
            </a:r>
            <a:r>
              <a:rPr lang="es-ES_tradnl" sz="1600" b="1" dirty="0"/>
              <a:t>a</a:t>
            </a:r>
            <a:r>
              <a:rPr lang="es-ES_tradnl" sz="1600" dirty="0"/>
              <a:t>			</a:t>
            </a:r>
            <a:r>
              <a:rPr lang="es-ES_tradnl" sz="1600" dirty="0" err="1"/>
              <a:t>viv</a:t>
            </a:r>
            <a:r>
              <a:rPr lang="es-ES_tradnl" sz="1600" dirty="0"/>
              <a:t> – </a:t>
            </a:r>
            <a:r>
              <a:rPr lang="es-ES_tradnl" sz="1600" b="1" dirty="0"/>
              <a:t>a</a:t>
            </a:r>
            <a:endParaRPr lang="en-US" sz="1600" dirty="0"/>
          </a:p>
          <a:p>
            <a:r>
              <a:rPr lang="es-ES_tradnl" sz="1600" dirty="0"/>
              <a:t>	</a:t>
            </a:r>
            <a:r>
              <a:rPr lang="es-ES_tradnl" sz="1600" dirty="0" err="1"/>
              <a:t>habl</a:t>
            </a:r>
            <a:r>
              <a:rPr lang="es-ES_tradnl" sz="1600" dirty="0"/>
              <a:t> – </a:t>
            </a:r>
            <a:r>
              <a:rPr lang="es-ES_tradnl" sz="1600" b="1" dirty="0" err="1"/>
              <a:t>emos</a:t>
            </a:r>
            <a:r>
              <a:rPr lang="es-ES_tradnl" sz="1600" b="1" dirty="0"/>
              <a:t>	</a:t>
            </a:r>
            <a:r>
              <a:rPr lang="es-ES_tradnl" sz="1600" dirty="0"/>
              <a:t>		</a:t>
            </a:r>
            <a:r>
              <a:rPr lang="es-ES_tradnl" sz="1600" dirty="0" err="1"/>
              <a:t>com</a:t>
            </a:r>
            <a:r>
              <a:rPr lang="es-ES_tradnl" sz="1600" dirty="0"/>
              <a:t> – </a:t>
            </a:r>
            <a:r>
              <a:rPr lang="es-ES_tradnl" sz="1600" b="1" dirty="0"/>
              <a:t>amos	</a:t>
            </a:r>
            <a:r>
              <a:rPr lang="es-ES_tradnl" sz="1600" dirty="0"/>
              <a:t>	</a:t>
            </a:r>
            <a:r>
              <a:rPr lang="es-ES_tradnl" sz="1600" dirty="0" err="1"/>
              <a:t>viv</a:t>
            </a:r>
            <a:r>
              <a:rPr lang="es-ES_tradnl" sz="1600" dirty="0"/>
              <a:t> – </a:t>
            </a:r>
            <a:r>
              <a:rPr lang="es-ES_tradnl" sz="1600" b="1" dirty="0"/>
              <a:t>amos</a:t>
            </a:r>
            <a:endParaRPr lang="en-US" sz="1600" dirty="0"/>
          </a:p>
          <a:p>
            <a:r>
              <a:rPr lang="es-ES_tradnl" sz="1600" dirty="0"/>
              <a:t>	</a:t>
            </a:r>
            <a:r>
              <a:rPr lang="es-ES_tradnl" sz="1600" dirty="0" err="1"/>
              <a:t>habl</a:t>
            </a:r>
            <a:r>
              <a:rPr lang="es-ES_tradnl" sz="1600" dirty="0"/>
              <a:t> – </a:t>
            </a:r>
            <a:r>
              <a:rPr lang="es-ES_tradnl" sz="1600" b="1" dirty="0" err="1"/>
              <a:t>éis</a:t>
            </a:r>
            <a:r>
              <a:rPr lang="es-ES_tradnl" sz="1600" dirty="0"/>
              <a:t>				</a:t>
            </a:r>
            <a:r>
              <a:rPr lang="es-ES_tradnl" sz="1600" dirty="0" err="1"/>
              <a:t>com</a:t>
            </a:r>
            <a:r>
              <a:rPr lang="es-ES_tradnl" sz="1600" dirty="0"/>
              <a:t> – </a:t>
            </a:r>
            <a:r>
              <a:rPr lang="es-ES_tradnl" sz="1600" b="1" dirty="0" err="1"/>
              <a:t>áis</a:t>
            </a:r>
            <a:r>
              <a:rPr lang="es-ES_tradnl" sz="1600" dirty="0"/>
              <a:t>			</a:t>
            </a:r>
            <a:r>
              <a:rPr lang="es-ES_tradnl" sz="1600" dirty="0" err="1"/>
              <a:t>viv</a:t>
            </a:r>
            <a:r>
              <a:rPr lang="es-ES_tradnl" sz="1600" dirty="0"/>
              <a:t> – </a:t>
            </a:r>
            <a:r>
              <a:rPr lang="es-ES_tradnl" sz="1600" b="1" dirty="0" err="1"/>
              <a:t>áis</a:t>
            </a:r>
            <a:endParaRPr lang="en-US" sz="1600" dirty="0"/>
          </a:p>
          <a:p>
            <a:r>
              <a:rPr lang="es-ES_tradnl" sz="1600" dirty="0"/>
              <a:t>	</a:t>
            </a:r>
            <a:r>
              <a:rPr lang="es-ES_tradnl" sz="1600" dirty="0" err="1"/>
              <a:t>habl</a:t>
            </a:r>
            <a:r>
              <a:rPr lang="es-ES_tradnl" sz="1600" dirty="0"/>
              <a:t> – </a:t>
            </a:r>
            <a:r>
              <a:rPr lang="es-ES_tradnl" sz="1600" b="1" dirty="0"/>
              <a:t>en</a:t>
            </a:r>
            <a:r>
              <a:rPr lang="es-ES_tradnl" sz="1600" dirty="0"/>
              <a:t>				</a:t>
            </a:r>
            <a:r>
              <a:rPr lang="es-ES_tradnl" sz="1600" dirty="0" err="1"/>
              <a:t>com</a:t>
            </a:r>
            <a:r>
              <a:rPr lang="es-ES_tradnl" sz="1600" dirty="0"/>
              <a:t> – </a:t>
            </a:r>
            <a:r>
              <a:rPr lang="es-ES_tradnl" sz="1600" b="1" dirty="0" err="1"/>
              <a:t>an</a:t>
            </a:r>
            <a:r>
              <a:rPr lang="es-ES_tradnl" sz="1600" dirty="0"/>
              <a:t>			</a:t>
            </a:r>
            <a:r>
              <a:rPr lang="es-ES_tradnl" sz="1600" dirty="0" err="1"/>
              <a:t>viv</a:t>
            </a:r>
            <a:r>
              <a:rPr lang="es-ES_tradnl" sz="1600" dirty="0"/>
              <a:t> – </a:t>
            </a:r>
            <a:r>
              <a:rPr lang="es-ES_tradnl" sz="1600" b="1" dirty="0" err="1"/>
              <a:t>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48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Práctica</a:t>
            </a:r>
            <a:r>
              <a:rPr lang="en-US" dirty="0"/>
              <a:t>: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98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/>
              <a:t>Escriba la forma del subjuntivo  de los verbos que siguen.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39D872-5C8B-994C-914D-C460E1E3BEAD}"/>
              </a:ext>
            </a:extLst>
          </p:cNvPr>
          <p:cNvSpPr txBox="1"/>
          <p:nvPr/>
        </p:nvSpPr>
        <p:spPr>
          <a:xfrm>
            <a:off x="914399" y="2208810"/>
            <a:ext cx="4595751" cy="3365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/>
              <a:t>Yo</a:t>
            </a:r>
            <a:r>
              <a:rPr lang="en-US" dirty="0"/>
              <a:t> comer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/>
              <a:t>Tú </a:t>
            </a:r>
            <a:r>
              <a:rPr lang="en-US" dirty="0" err="1"/>
              <a:t>estudiar</a:t>
            </a:r>
            <a:endParaRPr lang="en-US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/>
              <a:t>Ella </a:t>
            </a:r>
            <a:r>
              <a:rPr lang="en-US" dirty="0" err="1"/>
              <a:t>aprender</a:t>
            </a:r>
            <a:endParaRPr lang="en-US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err="1"/>
              <a:t>bailar</a:t>
            </a:r>
            <a:endParaRPr lang="en-US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/>
              <a:t>Ellos</a:t>
            </a:r>
            <a:r>
              <a:rPr lang="en-US" dirty="0"/>
              <a:t> vender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beber</a:t>
            </a:r>
            <a:endParaRPr lang="en-US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/>
              <a:t>Mi </a:t>
            </a:r>
            <a:r>
              <a:rPr lang="en-US" dirty="0" err="1"/>
              <a:t>familia</a:t>
            </a:r>
            <a:r>
              <a:rPr lang="en-US" dirty="0"/>
              <a:t> </a:t>
            </a:r>
            <a:r>
              <a:rPr lang="en-US" dirty="0" err="1"/>
              <a:t>vivir</a:t>
            </a:r>
            <a:endParaRPr lang="en-US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/>
              <a:t>Mis amigos </a:t>
            </a:r>
            <a:r>
              <a:rPr lang="en-US" dirty="0" err="1"/>
              <a:t>pasar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9DBCFF-9548-7049-881D-D9520CEFEC1D}"/>
              </a:ext>
            </a:extLst>
          </p:cNvPr>
          <p:cNvSpPr txBox="1"/>
          <p:nvPr/>
        </p:nvSpPr>
        <p:spPr>
          <a:xfrm>
            <a:off x="3349443" y="2217759"/>
            <a:ext cx="176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com</a:t>
            </a:r>
            <a:r>
              <a:rPr lang="en-US" sz="2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372CDA-E758-5A41-87D4-EB35B9941E29}"/>
              </a:ext>
            </a:extLst>
          </p:cNvPr>
          <p:cNvSpPr txBox="1"/>
          <p:nvPr/>
        </p:nvSpPr>
        <p:spPr>
          <a:xfrm>
            <a:off x="3349443" y="2626818"/>
            <a:ext cx="176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estudi</a:t>
            </a:r>
            <a:r>
              <a:rPr lang="en-US" sz="2000" b="1" dirty="0" err="1">
                <a:solidFill>
                  <a:srgbClr val="FF0000"/>
                </a:solidFill>
              </a:rPr>
              <a:t>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C98A60-08E7-B94C-8471-4634D00DD51D}"/>
              </a:ext>
            </a:extLst>
          </p:cNvPr>
          <p:cNvSpPr txBox="1"/>
          <p:nvPr/>
        </p:nvSpPr>
        <p:spPr>
          <a:xfrm>
            <a:off x="3329649" y="3035877"/>
            <a:ext cx="176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aprend</a:t>
            </a:r>
            <a:r>
              <a:rPr lang="en-US" sz="2000" b="1" dirty="0" err="1">
                <a:solidFill>
                  <a:srgbClr val="FF0000"/>
                </a:solidFill>
              </a:rPr>
              <a:t>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437815-8C55-EB45-9B54-17DCA880E715}"/>
              </a:ext>
            </a:extLst>
          </p:cNvPr>
          <p:cNvSpPr txBox="1"/>
          <p:nvPr/>
        </p:nvSpPr>
        <p:spPr>
          <a:xfrm>
            <a:off x="3366049" y="3491629"/>
            <a:ext cx="176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bail</a:t>
            </a:r>
            <a:r>
              <a:rPr lang="en-US" sz="2000" b="1" dirty="0" err="1">
                <a:solidFill>
                  <a:srgbClr val="FF0000"/>
                </a:solidFill>
              </a:rPr>
              <a:t>emos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5FE6F4-1C37-C64E-B677-6A28C45C0716}"/>
              </a:ext>
            </a:extLst>
          </p:cNvPr>
          <p:cNvSpPr txBox="1"/>
          <p:nvPr/>
        </p:nvSpPr>
        <p:spPr>
          <a:xfrm>
            <a:off x="3329649" y="3891739"/>
            <a:ext cx="176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vend</a:t>
            </a:r>
            <a:r>
              <a:rPr lang="en-US" sz="2000" b="1" dirty="0" err="1">
                <a:solidFill>
                  <a:srgbClr val="FF0000"/>
                </a:solidFill>
              </a:rPr>
              <a:t>an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F6AFCD-17C7-6D43-B25C-4138188C7387}"/>
              </a:ext>
            </a:extLst>
          </p:cNvPr>
          <p:cNvSpPr txBox="1"/>
          <p:nvPr/>
        </p:nvSpPr>
        <p:spPr>
          <a:xfrm>
            <a:off x="3366049" y="4263054"/>
            <a:ext cx="176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beb</a:t>
            </a:r>
            <a:r>
              <a:rPr lang="en-US" sz="2000" b="1" dirty="0" err="1">
                <a:solidFill>
                  <a:srgbClr val="FF0000"/>
                </a:solidFill>
              </a:rPr>
              <a:t>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9D1C21-D175-804A-A06C-D1286D6AD486}"/>
              </a:ext>
            </a:extLst>
          </p:cNvPr>
          <p:cNvSpPr txBox="1"/>
          <p:nvPr/>
        </p:nvSpPr>
        <p:spPr>
          <a:xfrm>
            <a:off x="3329649" y="4723976"/>
            <a:ext cx="176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viv</a:t>
            </a:r>
            <a:r>
              <a:rPr lang="en-US" sz="2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F4E29F-7D91-7D48-88F1-BF4D30833F1F}"/>
              </a:ext>
            </a:extLst>
          </p:cNvPr>
          <p:cNvSpPr txBox="1"/>
          <p:nvPr/>
        </p:nvSpPr>
        <p:spPr>
          <a:xfrm>
            <a:off x="3376253" y="5179033"/>
            <a:ext cx="176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/>
              <a:t>pas</a:t>
            </a:r>
            <a:r>
              <a:rPr lang="es-ES_tradnl" sz="2000" b="1" dirty="0">
                <a:solidFill>
                  <a:srgbClr val="FF0000"/>
                </a:solidFill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219147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400" b="1" dirty="0"/>
              <a:t>2.  El presente del subjuntivo de los verbos </a:t>
            </a:r>
            <a:br>
              <a:rPr lang="es-ES_tradnl" sz="2400" b="1" dirty="0"/>
            </a:br>
            <a:r>
              <a:rPr lang="es-ES_tradnl" sz="2400" b="1" dirty="0"/>
              <a:t>de cambio radical: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/>
              <a:t> </a:t>
            </a:r>
            <a:r>
              <a:rPr lang="es-ES_tradnl" b="1" dirty="0"/>
              <a:t>A. Los verbos –</a:t>
            </a:r>
            <a:r>
              <a:rPr lang="es-ES_tradnl" b="1" dirty="0" err="1"/>
              <a:t>ar</a:t>
            </a:r>
            <a:r>
              <a:rPr lang="es-ES_tradnl" dirty="0"/>
              <a:t> y </a:t>
            </a:r>
            <a:r>
              <a:rPr lang="es-ES_tradnl" b="1" dirty="0"/>
              <a:t>–</a:t>
            </a:r>
            <a:r>
              <a:rPr lang="es-ES_tradnl" b="1" dirty="0" err="1"/>
              <a:t>er</a:t>
            </a:r>
            <a:r>
              <a:rPr lang="es-ES_tradnl" b="1" dirty="0"/>
              <a:t> </a:t>
            </a:r>
            <a:r>
              <a:rPr lang="es-ES_tradnl" dirty="0"/>
              <a:t> el cambio es el mismo  del presente del indicativo.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		</a:t>
            </a:r>
            <a:r>
              <a:rPr lang="es-ES_tradnl" b="1" dirty="0"/>
              <a:t>e</a:t>
            </a:r>
            <a:r>
              <a:rPr lang="es-ES_tradnl" b="1" dirty="0">
                <a:sym typeface="Wingdings"/>
              </a:rPr>
              <a:t></a:t>
            </a:r>
            <a:r>
              <a:rPr lang="es-ES_tradnl" b="1" dirty="0"/>
              <a:t> </a:t>
            </a:r>
            <a:r>
              <a:rPr lang="es-ES_tradnl" b="1" dirty="0" err="1"/>
              <a:t>ie</a:t>
            </a:r>
            <a:r>
              <a:rPr lang="es-ES_tradnl" dirty="0"/>
              <a:t> y</a:t>
            </a:r>
            <a:r>
              <a:rPr lang="es-ES_tradnl" b="1" dirty="0"/>
              <a:t> o</a:t>
            </a:r>
            <a:r>
              <a:rPr lang="es-ES_tradnl" b="1" dirty="0">
                <a:sym typeface="Wingdings"/>
              </a:rPr>
              <a:t></a:t>
            </a:r>
            <a:r>
              <a:rPr lang="es-ES_tradnl" b="1" dirty="0"/>
              <a:t> </a:t>
            </a:r>
            <a:r>
              <a:rPr lang="es-ES_tradnl" b="1" dirty="0" err="1"/>
              <a:t>ue</a:t>
            </a:r>
            <a:r>
              <a:rPr lang="es-ES_tradnl" b="1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es-ES_tradnl" dirty="0"/>
              <a:t>NO se cambia en las formas de </a:t>
            </a:r>
            <a:r>
              <a:rPr lang="es-ES_tradnl" b="1" dirty="0"/>
              <a:t>nosotros</a:t>
            </a:r>
            <a:r>
              <a:rPr lang="es-ES_tradnl" dirty="0"/>
              <a:t> y </a:t>
            </a:r>
            <a:r>
              <a:rPr lang="es-ES_tradnl" b="1" dirty="0"/>
              <a:t>vosotros</a:t>
            </a:r>
            <a:r>
              <a:rPr lang="es-ES_tradnl" dirty="0"/>
              <a:t>.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E</a:t>
            </a:r>
            <a:r>
              <a:rPr lang="es-ES_tradnl" b="1" dirty="0" err="1"/>
              <a:t>mpezar</a:t>
            </a:r>
            <a:r>
              <a:rPr lang="es-ES_tradnl" b="1" dirty="0"/>
              <a:t>	acostarse		querer	volver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</a:t>
            </a:r>
            <a:r>
              <a:rPr lang="es-ES_tradnl" dirty="0" err="1"/>
              <a:t>mp</a:t>
            </a:r>
            <a:r>
              <a:rPr lang="es-ES_tradnl" b="1" u="sng" dirty="0" err="1"/>
              <a:t>ie</a:t>
            </a:r>
            <a:r>
              <a:rPr lang="es-ES_tradnl" dirty="0" err="1"/>
              <a:t>ce</a:t>
            </a:r>
            <a:r>
              <a:rPr lang="es-ES_tradnl" dirty="0"/>
              <a:t>	me ac</a:t>
            </a:r>
            <a:r>
              <a:rPr lang="es-ES_tradnl" b="1" u="sng" dirty="0"/>
              <a:t>ue</a:t>
            </a:r>
            <a:r>
              <a:rPr lang="es-ES_tradnl" dirty="0"/>
              <a:t>ste		qu</a:t>
            </a:r>
            <a:r>
              <a:rPr lang="es-ES_tradnl" b="1" u="sng" dirty="0"/>
              <a:t>ie</a:t>
            </a:r>
            <a:r>
              <a:rPr lang="es-ES_tradnl" dirty="0"/>
              <a:t>ra		v</a:t>
            </a:r>
            <a:r>
              <a:rPr lang="es-ES_tradnl" b="1" u="sng" dirty="0"/>
              <a:t>ue</a:t>
            </a:r>
            <a:r>
              <a:rPr lang="es-ES_tradnl" dirty="0"/>
              <a:t>lva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</a:t>
            </a:r>
            <a:r>
              <a:rPr lang="es-ES_tradnl" dirty="0" err="1"/>
              <a:t>mp</a:t>
            </a:r>
            <a:r>
              <a:rPr lang="es-ES_tradnl" b="1" u="sng" dirty="0" err="1"/>
              <a:t>ie</a:t>
            </a:r>
            <a:r>
              <a:rPr lang="es-ES_tradnl" dirty="0" err="1"/>
              <a:t>ces</a:t>
            </a:r>
            <a:r>
              <a:rPr lang="es-ES_tradnl" dirty="0"/>
              <a:t>	te ac</a:t>
            </a:r>
            <a:r>
              <a:rPr lang="es-ES_tradnl" b="1" u="sng" dirty="0"/>
              <a:t>ue</a:t>
            </a:r>
            <a:r>
              <a:rPr lang="es-ES_tradnl" dirty="0"/>
              <a:t>stes		qu</a:t>
            </a:r>
            <a:r>
              <a:rPr lang="es-ES_tradnl" b="1" u="sng" dirty="0"/>
              <a:t>ie</a:t>
            </a:r>
            <a:r>
              <a:rPr lang="es-ES_tradnl" dirty="0"/>
              <a:t>ras		v</a:t>
            </a:r>
            <a:r>
              <a:rPr lang="es-ES_tradnl" b="1" u="sng" dirty="0"/>
              <a:t>ue</a:t>
            </a:r>
            <a:r>
              <a:rPr lang="es-ES_tradnl" dirty="0"/>
              <a:t>lvas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</a:t>
            </a:r>
            <a:r>
              <a:rPr lang="es-ES_tradnl" dirty="0" err="1"/>
              <a:t>mp</a:t>
            </a:r>
            <a:r>
              <a:rPr lang="es-ES_tradnl" b="1" u="sng" dirty="0" err="1"/>
              <a:t>ie</a:t>
            </a:r>
            <a:r>
              <a:rPr lang="es-ES_tradnl" dirty="0" err="1"/>
              <a:t>ce</a:t>
            </a:r>
            <a:r>
              <a:rPr lang="es-ES_tradnl" dirty="0"/>
              <a:t>	se ac</a:t>
            </a:r>
            <a:r>
              <a:rPr lang="es-ES_tradnl" b="1" u="sng" dirty="0"/>
              <a:t>ue</a:t>
            </a:r>
            <a:r>
              <a:rPr lang="es-ES_tradnl" dirty="0"/>
              <a:t>ste		qu</a:t>
            </a:r>
            <a:r>
              <a:rPr lang="es-ES_tradnl" b="1" dirty="0"/>
              <a:t>ie</a:t>
            </a:r>
            <a:r>
              <a:rPr lang="es-ES_tradnl" dirty="0"/>
              <a:t>ra		v</a:t>
            </a:r>
            <a:r>
              <a:rPr lang="es-ES_tradnl" b="1" u="sng" dirty="0"/>
              <a:t>uel</a:t>
            </a:r>
            <a:r>
              <a:rPr lang="es-ES_tradnl" dirty="0"/>
              <a:t>va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emp</a:t>
            </a:r>
            <a:r>
              <a:rPr lang="es-ES_tradnl" b="1" u="sng" dirty="0"/>
              <a:t>e</a:t>
            </a:r>
            <a:r>
              <a:rPr lang="es-ES_tradnl" dirty="0"/>
              <a:t>cemos	nos ac</a:t>
            </a:r>
            <a:r>
              <a:rPr lang="es-ES_tradnl" b="1" u="sng" dirty="0"/>
              <a:t>o</a:t>
            </a:r>
            <a:r>
              <a:rPr lang="es-ES_tradnl" dirty="0"/>
              <a:t>st</a:t>
            </a:r>
            <a:r>
              <a:rPr lang="es-ES_tradnl" b="1" dirty="0">
                <a:solidFill>
                  <a:srgbClr val="FF0000"/>
                </a:solidFill>
              </a:rPr>
              <a:t>e</a:t>
            </a:r>
            <a:r>
              <a:rPr lang="es-ES_tradnl" dirty="0"/>
              <a:t>mos		qu</a:t>
            </a:r>
            <a:r>
              <a:rPr lang="es-ES_tradnl" b="1" u="sng" dirty="0"/>
              <a:t>e</a:t>
            </a:r>
            <a:r>
              <a:rPr lang="es-ES_tradnl" dirty="0"/>
              <a:t>ramos	v</a:t>
            </a:r>
            <a:r>
              <a:rPr lang="es-ES_tradnl" b="1" u="sng" dirty="0"/>
              <a:t>o</a:t>
            </a:r>
            <a:r>
              <a:rPr lang="es-ES_tradnl" dirty="0"/>
              <a:t>lvamos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</a:t>
            </a:r>
            <a:r>
              <a:rPr lang="es-ES_tradnl" dirty="0" err="1"/>
              <a:t>mp</a:t>
            </a:r>
            <a:r>
              <a:rPr lang="es-ES_tradnl" b="1" u="sng" dirty="0" err="1"/>
              <a:t>e</a:t>
            </a:r>
            <a:r>
              <a:rPr lang="es-ES_tradnl" dirty="0" err="1"/>
              <a:t>céis</a:t>
            </a:r>
            <a:r>
              <a:rPr lang="es-ES_tradnl" dirty="0"/>
              <a:t>	os ac</a:t>
            </a:r>
            <a:r>
              <a:rPr lang="es-ES_tradnl" b="1" u="sng" dirty="0"/>
              <a:t>o</a:t>
            </a:r>
            <a:r>
              <a:rPr lang="es-ES_tradnl" dirty="0"/>
              <a:t>stéis		qu</a:t>
            </a:r>
            <a:r>
              <a:rPr lang="es-ES_tradnl" b="1" u="sng" dirty="0"/>
              <a:t>e</a:t>
            </a:r>
            <a:r>
              <a:rPr lang="es-ES_tradnl" dirty="0"/>
              <a:t>ráis		v</a:t>
            </a:r>
            <a:r>
              <a:rPr lang="es-ES_tradnl" b="1" u="sng" dirty="0"/>
              <a:t>o</a:t>
            </a:r>
            <a:r>
              <a:rPr lang="es-ES_tradnl" dirty="0"/>
              <a:t>lváis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</a:t>
            </a:r>
            <a:r>
              <a:rPr lang="es-ES_tradnl" dirty="0" err="1"/>
              <a:t>mp</a:t>
            </a:r>
            <a:r>
              <a:rPr lang="es-ES_tradnl" b="1" u="sng" dirty="0" err="1"/>
              <a:t>ie</a:t>
            </a:r>
            <a:r>
              <a:rPr lang="es-ES_tradnl" dirty="0" err="1"/>
              <a:t>cen</a:t>
            </a:r>
            <a:r>
              <a:rPr lang="es-ES_tradnl" dirty="0"/>
              <a:t>	se ac</a:t>
            </a:r>
            <a:r>
              <a:rPr lang="es-ES_tradnl" b="1" u="sng" dirty="0"/>
              <a:t>ue</a:t>
            </a:r>
            <a:r>
              <a:rPr lang="es-ES_tradnl" dirty="0"/>
              <a:t>sten		qu</a:t>
            </a:r>
            <a:r>
              <a:rPr lang="es-ES_tradnl" b="1" u="sng" dirty="0"/>
              <a:t>ie</a:t>
            </a:r>
            <a:r>
              <a:rPr lang="es-ES_tradnl" dirty="0"/>
              <a:t>ran	v</a:t>
            </a:r>
            <a:r>
              <a:rPr lang="es-ES_tradnl" b="1" u="sng" dirty="0"/>
              <a:t>ue</a:t>
            </a:r>
            <a:r>
              <a:rPr lang="es-ES_tradnl" dirty="0"/>
              <a:t>lvan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9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3640F-FFF0-6342-8D8D-8FBF8E900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B42F-8DF5-A344-8659-98091532E51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b="1" dirty="0"/>
              <a:t>B.  Los verbos  - ir</a:t>
            </a:r>
            <a:r>
              <a:rPr lang="es-ES_tradnl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es-ES_tradnl" dirty="0"/>
              <a:t>se cambia </a:t>
            </a:r>
            <a:r>
              <a:rPr lang="es-ES_tradnl" b="1" dirty="0" err="1"/>
              <a:t>e</a:t>
            </a:r>
            <a:r>
              <a:rPr lang="es-ES_tradnl" b="1" dirty="0" err="1">
                <a:sym typeface="Wingdings" pitchFamily="2" charset="2"/>
              </a:rPr>
              <a:t></a:t>
            </a:r>
            <a:r>
              <a:rPr lang="es-ES_tradnl" b="1" dirty="0" err="1"/>
              <a:t>ie</a:t>
            </a:r>
            <a:r>
              <a:rPr lang="es-ES_tradnl" dirty="0"/>
              <a:t>  pero en las formas de</a:t>
            </a:r>
            <a:r>
              <a:rPr lang="es-ES_tradnl" u="sng" dirty="0"/>
              <a:t> </a:t>
            </a:r>
            <a:r>
              <a:rPr lang="es-ES_tradnl" b="1" u="sng" dirty="0"/>
              <a:t>nosotros</a:t>
            </a:r>
            <a:r>
              <a:rPr lang="es-ES_tradnl" dirty="0"/>
              <a:t> y </a:t>
            </a:r>
            <a:r>
              <a:rPr lang="es-ES_tradnl" b="1" u="sng" dirty="0"/>
              <a:t>vosotros</a:t>
            </a:r>
            <a:r>
              <a:rPr lang="es-ES_tradnl" u="sng" dirty="0"/>
              <a:t> </a:t>
            </a:r>
            <a:r>
              <a:rPr lang="es-ES_tradnl" b="1" dirty="0" err="1"/>
              <a:t>e</a:t>
            </a:r>
            <a:r>
              <a:rPr lang="es-ES_tradnl" b="1" dirty="0" err="1">
                <a:sym typeface="Wingdings" pitchFamily="2" charset="2"/>
              </a:rPr>
              <a:t></a:t>
            </a:r>
            <a:r>
              <a:rPr lang="es-ES_tradnl" b="1" dirty="0" err="1"/>
              <a:t>i</a:t>
            </a:r>
            <a:endParaRPr lang="en-US" dirty="0"/>
          </a:p>
          <a:p>
            <a:pPr marL="0" lvl="0" indent="0">
              <a:buNone/>
            </a:pPr>
            <a:r>
              <a:rPr lang="es-ES_tradnl" dirty="0"/>
              <a:t>es cambia </a:t>
            </a:r>
            <a:r>
              <a:rPr lang="es-ES_tradnl" b="1" dirty="0" err="1"/>
              <a:t>o</a:t>
            </a:r>
            <a:r>
              <a:rPr lang="es-ES_tradnl" b="1" dirty="0" err="1">
                <a:sym typeface="Wingdings" pitchFamily="2" charset="2"/>
              </a:rPr>
              <a:t></a:t>
            </a:r>
            <a:r>
              <a:rPr lang="es-ES_tradnl" b="1" dirty="0" err="1"/>
              <a:t>ue</a:t>
            </a:r>
            <a:r>
              <a:rPr lang="es-ES_tradnl" dirty="0"/>
              <a:t> pero en las formas de</a:t>
            </a:r>
            <a:r>
              <a:rPr lang="es-ES_tradnl" u="sng" dirty="0"/>
              <a:t> </a:t>
            </a:r>
            <a:r>
              <a:rPr lang="es-ES_tradnl" b="1" u="sng" dirty="0"/>
              <a:t>nosotros</a:t>
            </a:r>
            <a:r>
              <a:rPr lang="es-ES_tradnl" dirty="0"/>
              <a:t> y </a:t>
            </a:r>
            <a:r>
              <a:rPr lang="es-ES_tradnl" b="1" u="sng" dirty="0"/>
              <a:t>vosotros</a:t>
            </a:r>
            <a:r>
              <a:rPr lang="es-ES_tradnl" u="sng" dirty="0"/>
              <a:t> </a:t>
            </a:r>
            <a:r>
              <a:rPr lang="es-ES_tradnl" b="1" dirty="0" err="1"/>
              <a:t>o</a:t>
            </a:r>
            <a:r>
              <a:rPr lang="es-ES_tradnl" b="1" dirty="0" err="1">
                <a:sym typeface="Wingdings" pitchFamily="2" charset="2"/>
              </a:rPr>
              <a:t></a:t>
            </a:r>
            <a:r>
              <a:rPr lang="es-ES_tradnl" b="1" dirty="0" err="1"/>
              <a:t>u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indent="0">
              <a:buNone/>
            </a:pPr>
            <a:r>
              <a:rPr lang="es-ES_tradnl" b="1" dirty="0"/>
              <a:t>sentir			dormir			pedir	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s</a:t>
            </a:r>
            <a:r>
              <a:rPr lang="es-ES_tradnl" b="1" u="sng" dirty="0"/>
              <a:t>ie</a:t>
            </a:r>
            <a:r>
              <a:rPr lang="es-ES_tradnl" dirty="0"/>
              <a:t>nta			d</a:t>
            </a:r>
            <a:r>
              <a:rPr lang="es-ES_tradnl" b="1" u="sng" dirty="0"/>
              <a:t>ue</a:t>
            </a:r>
            <a:r>
              <a:rPr lang="es-ES_tradnl" dirty="0"/>
              <a:t>rma			p</a:t>
            </a:r>
            <a:r>
              <a:rPr lang="es-ES_tradnl" b="1" u="sng" dirty="0"/>
              <a:t>i</a:t>
            </a:r>
            <a:r>
              <a:rPr lang="es-ES_tradnl" dirty="0"/>
              <a:t>da	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s</a:t>
            </a:r>
            <a:r>
              <a:rPr lang="es-ES_tradnl" b="1" u="sng" dirty="0"/>
              <a:t>ie</a:t>
            </a:r>
            <a:r>
              <a:rPr lang="es-ES_tradnl" dirty="0"/>
              <a:t>ntas			d</a:t>
            </a:r>
            <a:r>
              <a:rPr lang="es-ES_tradnl" b="1" u="sng" dirty="0"/>
              <a:t>ue</a:t>
            </a:r>
            <a:r>
              <a:rPr lang="es-ES_tradnl" dirty="0"/>
              <a:t>rmas			p</a:t>
            </a:r>
            <a:r>
              <a:rPr lang="es-ES_tradnl" b="1" u="sng" dirty="0"/>
              <a:t>i</a:t>
            </a:r>
            <a:r>
              <a:rPr lang="es-ES_tradnl" dirty="0"/>
              <a:t>das		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s</a:t>
            </a:r>
            <a:r>
              <a:rPr lang="es-ES_tradnl" b="1" u="sng" dirty="0"/>
              <a:t>ie</a:t>
            </a:r>
            <a:r>
              <a:rPr lang="es-ES_tradnl" dirty="0"/>
              <a:t>nta			d</a:t>
            </a:r>
            <a:r>
              <a:rPr lang="es-ES_tradnl" b="1" u="sng" dirty="0"/>
              <a:t>ue</a:t>
            </a:r>
            <a:r>
              <a:rPr lang="es-ES_tradnl" dirty="0"/>
              <a:t>rma			p</a:t>
            </a:r>
            <a:r>
              <a:rPr lang="es-ES_tradnl" b="1" u="sng" dirty="0"/>
              <a:t>i</a:t>
            </a:r>
            <a:r>
              <a:rPr lang="es-ES_tradnl" dirty="0"/>
              <a:t>da	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   s</a:t>
            </a:r>
            <a:r>
              <a:rPr lang="es-ES_tradnl" b="1" u="sng" dirty="0">
                <a:solidFill>
                  <a:srgbClr val="FF0000"/>
                </a:solidFill>
              </a:rPr>
              <a:t>i</a:t>
            </a:r>
            <a:r>
              <a:rPr lang="es-ES_tradnl" dirty="0"/>
              <a:t>ntamos		        d</a:t>
            </a:r>
            <a:r>
              <a:rPr lang="es-ES_tradnl" b="1" u="sng" dirty="0">
                <a:solidFill>
                  <a:srgbClr val="FF0000"/>
                </a:solidFill>
              </a:rPr>
              <a:t>u</a:t>
            </a:r>
            <a:r>
              <a:rPr lang="es-ES_tradnl" dirty="0"/>
              <a:t>rmamos		   p</a:t>
            </a:r>
            <a:r>
              <a:rPr lang="es-ES_tradnl" b="1" u="sng" dirty="0">
                <a:solidFill>
                  <a:srgbClr val="FF0000"/>
                </a:solidFill>
              </a:rPr>
              <a:t>i</a:t>
            </a:r>
            <a:r>
              <a:rPr lang="es-ES_tradnl" dirty="0"/>
              <a:t>damos	         </a:t>
            </a:r>
            <a:br>
              <a:rPr lang="es-ES_tradnl" dirty="0"/>
            </a:br>
            <a:r>
              <a:rPr lang="es-ES_tradnl" dirty="0"/>
              <a:t>   s</a:t>
            </a:r>
            <a:r>
              <a:rPr lang="es-ES_tradnl" b="1" u="sng" dirty="0">
                <a:solidFill>
                  <a:srgbClr val="FF0000"/>
                </a:solidFill>
              </a:rPr>
              <a:t>i</a:t>
            </a:r>
            <a:r>
              <a:rPr lang="es-ES_tradnl" dirty="0"/>
              <a:t>ntáis		         d</a:t>
            </a:r>
            <a:r>
              <a:rPr lang="es-ES_tradnl" b="1" u="sng" dirty="0">
                <a:solidFill>
                  <a:srgbClr val="FF0000"/>
                </a:solidFill>
              </a:rPr>
              <a:t>u</a:t>
            </a:r>
            <a:r>
              <a:rPr lang="es-ES_tradnl" dirty="0"/>
              <a:t>rmáis			   p</a:t>
            </a:r>
            <a:r>
              <a:rPr lang="es-ES_tradnl" b="1" u="sng" dirty="0">
                <a:solidFill>
                  <a:srgbClr val="FF0000"/>
                </a:solidFill>
              </a:rPr>
              <a:t>i</a:t>
            </a:r>
            <a:r>
              <a:rPr lang="es-ES_tradnl" dirty="0"/>
              <a:t>dáis	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s</a:t>
            </a:r>
            <a:r>
              <a:rPr lang="es-ES_tradnl" b="1" u="sng" dirty="0"/>
              <a:t>ie</a:t>
            </a:r>
            <a:r>
              <a:rPr lang="es-ES_tradnl" dirty="0"/>
              <a:t>ntan			d</a:t>
            </a:r>
            <a:r>
              <a:rPr lang="es-ES_tradnl" b="1" u="sng" dirty="0"/>
              <a:t>ue</a:t>
            </a:r>
            <a:r>
              <a:rPr lang="es-ES_tradnl" dirty="0"/>
              <a:t>rman			p</a:t>
            </a:r>
            <a:r>
              <a:rPr lang="es-ES_tradnl" b="1" u="sng" dirty="0"/>
              <a:t>i</a:t>
            </a:r>
            <a:r>
              <a:rPr lang="es-ES_tradnl" dirty="0"/>
              <a:t>dan		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29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6D86-F375-6E4D-9B01-AAF87C994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20425-FF88-054D-918F-7891FD9AAC3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/>
              <a:t>3.  El presente del subjuntivo de los verbos de –car / -gar /-zar:</a:t>
            </a:r>
            <a:endParaRPr lang="en-US" dirty="0"/>
          </a:p>
          <a:p>
            <a:pPr marL="0" lvl="0" indent="0">
              <a:buNone/>
            </a:pPr>
            <a:r>
              <a:rPr lang="es-ES_tradnl" dirty="0"/>
              <a:t>se cambia  a –</a:t>
            </a:r>
            <a:r>
              <a:rPr lang="es-ES_tradnl" b="1" dirty="0"/>
              <a:t>que / -</a:t>
            </a:r>
            <a:r>
              <a:rPr lang="es-ES_tradnl" b="1" dirty="0" err="1"/>
              <a:t>gue</a:t>
            </a:r>
            <a:r>
              <a:rPr lang="es-ES_tradnl" b="1" dirty="0"/>
              <a:t> / -ce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indent="0">
              <a:buNone/>
            </a:pPr>
            <a:r>
              <a:rPr lang="es-ES_tradnl" sz="1700" dirty="0"/>
              <a:t>almorzar – almuer</a:t>
            </a:r>
            <a:r>
              <a:rPr lang="es-ES_tradnl" sz="1700" b="1" dirty="0"/>
              <a:t>ce</a:t>
            </a:r>
            <a:r>
              <a:rPr lang="es-ES_tradnl" sz="1700" dirty="0"/>
              <a:t>        apagar – apa</a:t>
            </a:r>
            <a:r>
              <a:rPr lang="es-ES_tradnl" sz="1700" b="1" dirty="0"/>
              <a:t>gue</a:t>
            </a:r>
            <a:r>
              <a:rPr lang="es-ES_tradnl" sz="1700" dirty="0"/>
              <a:t>	 buscar – bus</a:t>
            </a:r>
            <a:r>
              <a:rPr lang="es-ES_tradnl" sz="1700" b="1" dirty="0"/>
              <a:t>que </a:t>
            </a:r>
            <a:r>
              <a:rPr lang="es-ES_tradnl" sz="1700" dirty="0"/>
              <a:t> explicar - expli</a:t>
            </a:r>
            <a:r>
              <a:rPr lang="es-ES_tradnl" sz="1700" b="1" dirty="0"/>
              <a:t>que</a:t>
            </a:r>
            <a:r>
              <a:rPr lang="es-ES_tradnl" sz="1700" dirty="0"/>
              <a:t>  </a:t>
            </a:r>
          </a:p>
          <a:p>
            <a:pPr marL="0" indent="0">
              <a:buNone/>
            </a:pPr>
            <a:r>
              <a:rPr lang="es-ES_tradnl" sz="1700" dirty="0"/>
              <a:t>organizar – organi</a:t>
            </a:r>
            <a:r>
              <a:rPr lang="es-ES_tradnl" sz="1700" b="1" dirty="0"/>
              <a:t>ce.       </a:t>
            </a:r>
            <a:r>
              <a:rPr lang="es-ES_tradnl" sz="1700" dirty="0"/>
              <a:t>colgar – c</a:t>
            </a:r>
            <a:r>
              <a:rPr lang="es-ES_tradnl" sz="1700" u="sng" dirty="0"/>
              <a:t>ue</a:t>
            </a:r>
            <a:r>
              <a:rPr lang="es-ES_tradnl" sz="1700" dirty="0"/>
              <a:t>l</a:t>
            </a:r>
            <a:r>
              <a:rPr lang="es-ES_tradnl" sz="1700" b="1" dirty="0"/>
              <a:t>gue          </a:t>
            </a:r>
            <a:r>
              <a:rPr lang="es-ES_tradnl" sz="1700" dirty="0"/>
              <a:t>practicar – practi</a:t>
            </a:r>
            <a:r>
              <a:rPr lang="es-ES_tradnl" sz="1700" b="1" dirty="0"/>
              <a:t>que</a:t>
            </a:r>
            <a:r>
              <a:rPr lang="es-ES_tradnl" sz="1700" dirty="0"/>
              <a:t> </a:t>
            </a:r>
            <a:endParaRPr lang="en-US" sz="1700" dirty="0"/>
          </a:p>
          <a:p>
            <a:pPr marL="0" indent="0">
              <a:buNone/>
            </a:pPr>
            <a:r>
              <a:rPr lang="es-ES_tradnl" sz="1700" dirty="0"/>
              <a:t>		            entregar – entre</a:t>
            </a:r>
            <a:r>
              <a:rPr lang="es-ES_tradnl" sz="1700" b="1" dirty="0"/>
              <a:t>gue     </a:t>
            </a:r>
            <a:r>
              <a:rPr lang="es-ES_tradnl" sz="1700" dirty="0"/>
              <a:t>pescar - pes</a:t>
            </a:r>
            <a:r>
              <a:rPr lang="es-ES_tradnl" sz="1700" b="1" dirty="0"/>
              <a:t>que</a:t>
            </a:r>
            <a:endParaRPr lang="en-US" sz="1700" dirty="0"/>
          </a:p>
          <a:p>
            <a:pPr marL="0" indent="0">
              <a:buNone/>
            </a:pPr>
            <a:r>
              <a:rPr lang="es-ES_tradnl" sz="1700" dirty="0"/>
              <a:t>realizar – reali</a:t>
            </a:r>
            <a:r>
              <a:rPr lang="es-ES_tradnl" sz="1700" b="1" dirty="0"/>
              <a:t>ce </a:t>
            </a:r>
            <a:r>
              <a:rPr lang="es-ES_tradnl" sz="1700" dirty="0"/>
              <a:t>  	            pagar – pa</a:t>
            </a:r>
            <a:r>
              <a:rPr lang="es-ES_tradnl" sz="1700" b="1" dirty="0"/>
              <a:t>gue</a:t>
            </a:r>
            <a:r>
              <a:rPr lang="es-ES_tradnl" sz="1700" dirty="0"/>
              <a:t>	   tocar – to</a:t>
            </a:r>
            <a:r>
              <a:rPr lang="es-ES_tradnl" sz="1700" b="1" dirty="0"/>
              <a:t>que </a:t>
            </a:r>
            <a:r>
              <a:rPr lang="es-ES_tradnl" sz="1700" dirty="0"/>
              <a:t>  </a:t>
            </a:r>
            <a:endParaRPr lang="en-US" sz="1700" dirty="0"/>
          </a:p>
          <a:p>
            <a:pPr marL="0" indent="0">
              <a:buNone/>
            </a:pPr>
            <a:r>
              <a:rPr lang="es-ES_tradnl" sz="1700" dirty="0"/>
              <a:t>cruzar – cru</a:t>
            </a:r>
            <a:r>
              <a:rPr lang="es-ES_tradnl" sz="1700" b="1" dirty="0"/>
              <a:t>ce</a:t>
            </a:r>
            <a:r>
              <a:rPr lang="es-ES_tradnl" sz="1700" dirty="0"/>
              <a:t>	            jugar - j</a:t>
            </a:r>
            <a:r>
              <a:rPr lang="es-ES_tradnl" sz="1700" u="sng" dirty="0"/>
              <a:t>ue</a:t>
            </a:r>
            <a:r>
              <a:rPr lang="es-ES_tradnl" sz="1700" b="1" dirty="0"/>
              <a:t>gue</a:t>
            </a:r>
            <a:r>
              <a:rPr lang="es-ES_tradnl" sz="1700" dirty="0"/>
              <a:t>	   sacar – sa</a:t>
            </a:r>
            <a:r>
              <a:rPr lang="es-ES_tradnl" sz="1700" b="1" dirty="0"/>
              <a:t>que</a:t>
            </a:r>
            <a:r>
              <a:rPr lang="es-ES_tradnl" sz="1700" dirty="0"/>
              <a:t> </a:t>
            </a:r>
            <a:endParaRPr lang="en-US" sz="1700" dirty="0"/>
          </a:p>
          <a:p>
            <a:pPr marL="0" indent="0">
              <a:buNone/>
            </a:pPr>
            <a:r>
              <a:rPr lang="es-ES_tradnl" sz="1700" dirty="0"/>
              <a:t>					     educar – edu</a:t>
            </a:r>
            <a:r>
              <a:rPr lang="es-ES_tradnl" sz="1700" b="1" dirty="0"/>
              <a:t>que    </a:t>
            </a:r>
            <a:r>
              <a:rPr lang="es-ES_tradnl" sz="1700" dirty="0"/>
              <a:t>      </a:t>
            </a:r>
            <a:endParaRPr 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08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AB116-5530-CF43-9091-3D632A603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77126-5510-424E-9CA0-1022A66191B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b="1" dirty="0"/>
              <a:t>4.  Si la forma del YO el irregular en el presente del indicativo.  Se usa esa irregularidad </a:t>
            </a:r>
            <a:endParaRPr lang="en-US" dirty="0"/>
          </a:p>
          <a:p>
            <a:pPr marL="0" indent="0">
              <a:buNone/>
            </a:pPr>
            <a:r>
              <a:rPr lang="es-ES_tradnl" b="1" dirty="0"/>
              <a:t>     en todas  las formas del presente del subjuntivo.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indent="0">
              <a:buNone/>
            </a:pPr>
            <a:r>
              <a:rPr lang="es-ES_tradnl" b="1" dirty="0"/>
              <a:t>hacer	              conocer	     escoger		ver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(hago)		(conozco)	    (escojo)		(veo)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ha</a:t>
            </a:r>
            <a:r>
              <a:rPr lang="es-ES_tradnl" b="1" dirty="0">
                <a:solidFill>
                  <a:srgbClr val="FF0000"/>
                </a:solidFill>
              </a:rPr>
              <a:t>ga</a:t>
            </a:r>
            <a:r>
              <a:rPr lang="es-ES_tradnl" dirty="0"/>
              <a:t>		cono</a:t>
            </a:r>
            <a:r>
              <a:rPr lang="es-ES_tradnl" b="1" dirty="0">
                <a:solidFill>
                  <a:srgbClr val="FF0000"/>
                </a:solidFill>
              </a:rPr>
              <a:t>zca</a:t>
            </a:r>
            <a:r>
              <a:rPr lang="es-ES_tradnl" dirty="0"/>
              <a:t>	     esco</a:t>
            </a:r>
            <a:r>
              <a:rPr lang="es-ES_tradnl" b="1" dirty="0">
                <a:solidFill>
                  <a:srgbClr val="FF0000"/>
                </a:solidFill>
              </a:rPr>
              <a:t>ja</a:t>
            </a:r>
            <a:r>
              <a:rPr lang="es-ES_tradnl" dirty="0"/>
              <a:t>		v</a:t>
            </a:r>
            <a:r>
              <a:rPr lang="en-US" b="1" dirty="0" err="1">
                <a:solidFill>
                  <a:srgbClr val="FF0000"/>
                </a:solidFill>
              </a:rPr>
              <a:t>ea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_tradnl"/>
              <a:t>ha</a:t>
            </a:r>
            <a:r>
              <a:rPr lang="es-ES_tradnl" b="1">
                <a:solidFill>
                  <a:srgbClr val="FF0000"/>
                </a:solidFill>
              </a:rPr>
              <a:t>gas</a:t>
            </a:r>
            <a:r>
              <a:rPr lang="es-ES_tradnl" dirty="0"/>
              <a:t>		cono</a:t>
            </a:r>
            <a:r>
              <a:rPr lang="es-ES_tradnl" b="1" dirty="0">
                <a:solidFill>
                  <a:srgbClr val="FF0000"/>
                </a:solidFill>
              </a:rPr>
              <a:t>zcas</a:t>
            </a:r>
            <a:r>
              <a:rPr lang="es-ES_tradnl" dirty="0"/>
              <a:t>	     esco</a:t>
            </a:r>
            <a:r>
              <a:rPr lang="es-ES_tradnl" b="1" dirty="0">
                <a:solidFill>
                  <a:srgbClr val="FF0000"/>
                </a:solidFill>
              </a:rPr>
              <a:t>jas</a:t>
            </a:r>
            <a:r>
              <a:rPr lang="es-ES_tradnl" dirty="0"/>
              <a:t>		v</a:t>
            </a:r>
            <a:r>
              <a:rPr lang="es-ES_tradnl" b="1" dirty="0">
                <a:solidFill>
                  <a:srgbClr val="FF0000"/>
                </a:solidFill>
              </a:rPr>
              <a:t>eas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_tradnl" dirty="0"/>
              <a:t>ha</a:t>
            </a:r>
            <a:r>
              <a:rPr lang="es-ES_tradnl" b="1" dirty="0">
                <a:solidFill>
                  <a:srgbClr val="FF0000"/>
                </a:solidFill>
              </a:rPr>
              <a:t>ga</a:t>
            </a:r>
            <a:r>
              <a:rPr lang="es-ES_tradnl" dirty="0"/>
              <a:t>		cono</a:t>
            </a:r>
            <a:r>
              <a:rPr lang="es-ES_tradnl" b="1" dirty="0">
                <a:solidFill>
                  <a:srgbClr val="FF0000"/>
                </a:solidFill>
              </a:rPr>
              <a:t>zca</a:t>
            </a:r>
            <a:r>
              <a:rPr lang="es-ES_tradnl" dirty="0"/>
              <a:t>	     esco</a:t>
            </a:r>
            <a:r>
              <a:rPr lang="es-ES_tradnl" b="1" dirty="0">
                <a:solidFill>
                  <a:srgbClr val="FF0000"/>
                </a:solidFill>
              </a:rPr>
              <a:t>ja</a:t>
            </a:r>
            <a:r>
              <a:rPr lang="es-ES_tradnl" dirty="0"/>
              <a:t>		v</a:t>
            </a:r>
            <a:r>
              <a:rPr lang="es-ES_tradnl" b="1" dirty="0">
                <a:solidFill>
                  <a:srgbClr val="FF0000"/>
                </a:solidFill>
              </a:rPr>
              <a:t>ea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_tradnl" dirty="0"/>
              <a:t>ha</a:t>
            </a:r>
            <a:r>
              <a:rPr lang="es-ES_tradnl" b="1" dirty="0">
                <a:solidFill>
                  <a:srgbClr val="FF0000"/>
                </a:solidFill>
              </a:rPr>
              <a:t>gamos</a:t>
            </a:r>
            <a:r>
              <a:rPr lang="es-ES_tradnl" dirty="0"/>
              <a:t>	cono</a:t>
            </a:r>
            <a:r>
              <a:rPr lang="es-ES_tradnl" b="1" dirty="0">
                <a:solidFill>
                  <a:srgbClr val="FF0000"/>
                </a:solidFill>
              </a:rPr>
              <a:t>zcamos</a:t>
            </a:r>
            <a:r>
              <a:rPr lang="es-ES_tradnl" dirty="0"/>
              <a:t>	     esco</a:t>
            </a:r>
            <a:r>
              <a:rPr lang="es-ES_tradnl" b="1" dirty="0">
                <a:solidFill>
                  <a:srgbClr val="FF0000"/>
                </a:solidFill>
              </a:rPr>
              <a:t>jamos</a:t>
            </a:r>
            <a:r>
              <a:rPr lang="es-ES_tradnl" dirty="0"/>
              <a:t>		v</a:t>
            </a:r>
            <a:r>
              <a:rPr lang="es-ES_tradnl" b="1" dirty="0">
                <a:solidFill>
                  <a:srgbClr val="FF0000"/>
                </a:solidFill>
              </a:rPr>
              <a:t>eamos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_tradnl" dirty="0"/>
              <a:t>ha</a:t>
            </a:r>
            <a:r>
              <a:rPr lang="es-ES_tradnl" b="1" dirty="0">
                <a:solidFill>
                  <a:srgbClr val="FF0000"/>
                </a:solidFill>
              </a:rPr>
              <a:t>gáis</a:t>
            </a:r>
            <a:r>
              <a:rPr lang="es-ES_tradnl" dirty="0"/>
              <a:t>		cono</a:t>
            </a:r>
            <a:r>
              <a:rPr lang="es-ES_tradnl" b="1" dirty="0">
                <a:solidFill>
                  <a:srgbClr val="FF0000"/>
                </a:solidFill>
              </a:rPr>
              <a:t>zcáis</a:t>
            </a:r>
            <a:r>
              <a:rPr lang="es-ES_tradnl" dirty="0"/>
              <a:t>	     esco</a:t>
            </a:r>
            <a:r>
              <a:rPr lang="es-ES_tradnl" b="1" dirty="0">
                <a:solidFill>
                  <a:srgbClr val="FF0000"/>
                </a:solidFill>
              </a:rPr>
              <a:t>jáis</a:t>
            </a:r>
            <a:r>
              <a:rPr lang="es-ES_tradnl" dirty="0"/>
              <a:t>		v</a:t>
            </a:r>
            <a:r>
              <a:rPr lang="es-ES_tradnl" b="1" dirty="0">
                <a:solidFill>
                  <a:srgbClr val="FF0000"/>
                </a:solidFill>
              </a:rPr>
              <a:t>eáis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_tradnl" dirty="0"/>
              <a:t>ha</a:t>
            </a:r>
            <a:r>
              <a:rPr lang="es-ES_tradnl" b="1" dirty="0">
                <a:solidFill>
                  <a:srgbClr val="FF0000"/>
                </a:solidFill>
              </a:rPr>
              <a:t>gan</a:t>
            </a:r>
            <a:r>
              <a:rPr lang="es-ES_tradnl" dirty="0"/>
              <a:t>		cono</a:t>
            </a:r>
            <a:r>
              <a:rPr lang="es-ES_tradnl" b="1" dirty="0">
                <a:solidFill>
                  <a:srgbClr val="FF0000"/>
                </a:solidFill>
              </a:rPr>
              <a:t>zcan</a:t>
            </a:r>
            <a:r>
              <a:rPr lang="es-ES_tradnl" dirty="0"/>
              <a:t>	     esco</a:t>
            </a:r>
            <a:r>
              <a:rPr lang="es-ES_tradnl" b="1" dirty="0">
                <a:solidFill>
                  <a:srgbClr val="FF0000"/>
                </a:solidFill>
              </a:rPr>
              <a:t>jan</a:t>
            </a:r>
            <a:r>
              <a:rPr lang="es-ES_tradnl" dirty="0"/>
              <a:t>		v</a:t>
            </a:r>
            <a:r>
              <a:rPr lang="es-ES_tradnl" b="1" dirty="0">
                <a:solidFill>
                  <a:srgbClr val="FF0000"/>
                </a:solidFill>
              </a:rPr>
              <a:t>ean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27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458</TotalTime>
  <Words>301</Words>
  <Application>Microsoft Macintosh PowerPoint</Application>
  <PresentationFormat>On-screen Show (4:3)</PresentationFormat>
  <Paragraphs>125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Georgia</vt:lpstr>
      <vt:lpstr>Wingdings</vt:lpstr>
      <vt:lpstr>Wingdings 2</vt:lpstr>
      <vt:lpstr>Civic</vt:lpstr>
      <vt:lpstr>Document</vt:lpstr>
      <vt:lpstr>El subjuntivo</vt:lpstr>
      <vt:lpstr>Introducción:</vt:lpstr>
      <vt:lpstr>El subjuntivo</vt:lpstr>
      <vt:lpstr>Las terminaciones para el subjuntivo</vt:lpstr>
      <vt:lpstr>Práctica:</vt:lpstr>
      <vt:lpstr>2.  El presente del subjuntivo de los verbos  de cambio radical:</vt:lpstr>
      <vt:lpstr>PowerPoint Presentation</vt:lpstr>
      <vt:lpstr>PowerPoint Presentation</vt:lpstr>
      <vt:lpstr>PowerPoint Presentation</vt:lpstr>
      <vt:lpstr>PowerPoint Presentation</vt:lpstr>
    </vt:vector>
  </TitlesOfParts>
  <Company>Ann Arbor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</dc:title>
  <dc:creator>ITD</dc:creator>
  <cp:lastModifiedBy>Microsoft Office User</cp:lastModifiedBy>
  <cp:revision>12</cp:revision>
  <dcterms:created xsi:type="dcterms:W3CDTF">2018-05-30T10:27:03Z</dcterms:created>
  <dcterms:modified xsi:type="dcterms:W3CDTF">2019-01-10T18:28:48Z</dcterms:modified>
</cp:coreProperties>
</file>