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6" r:id="rId3"/>
    <p:sldId id="275" r:id="rId4"/>
    <p:sldId id="264" r:id="rId5"/>
    <p:sldId id="272" r:id="rId6"/>
    <p:sldId id="277" r:id="rId7"/>
    <p:sldId id="278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3B8E62-41A3-D444-A1F2-6917F8E4229A}" type="datetimeFigureOut">
              <a:rPr lang="en-US" smtClean="0"/>
              <a:t>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AF72D2-2227-C446-89B2-C66FCB8124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MVBQ6C4iNA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47781"/>
            <a:ext cx="8260672" cy="1039427"/>
          </a:xfrm>
        </p:spPr>
        <p:txBody>
          <a:bodyPr/>
          <a:lstStyle/>
          <a:p>
            <a:r>
              <a:rPr lang="en-US" cap="none" dirty="0" err="1"/>
              <a:t>j</a:t>
            </a:r>
            <a:r>
              <a:rPr lang="en-US" cap="none" dirty="0" err="1" smtClean="0"/>
              <a:t>ueves</a:t>
            </a:r>
            <a:r>
              <a:rPr lang="en-US" cap="none" dirty="0" smtClean="0"/>
              <a:t>, </a:t>
            </a:r>
            <a:r>
              <a:rPr lang="en-US" cap="none" dirty="0" smtClean="0"/>
              <a:t>el 10 de 2018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 día libre – muchos estudiantes ausentes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819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914"/>
            <a:ext cx="8260672" cy="1039427"/>
          </a:xfrm>
        </p:spPr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88341"/>
            <a:ext cx="8280400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s-ES_tradnl" b="1" dirty="0" smtClean="0"/>
              <a:t>Termina los ejemplos en cada p</a:t>
            </a:r>
            <a:r>
              <a:rPr lang="es-ES_tradnl" b="1" dirty="0" smtClean="0"/>
              <a:t>ágina y las actividades en </a:t>
            </a:r>
            <a:r>
              <a:rPr lang="es-ES_tradnl" b="1" dirty="0" err="1" smtClean="0"/>
              <a:t>pá</a:t>
            </a:r>
            <a:r>
              <a:rPr lang="es-ES_tradnl" b="1" dirty="0" smtClean="0"/>
              <a:t> 3</a:t>
            </a:r>
          </a:p>
          <a:p>
            <a:pPr>
              <a:lnSpc>
                <a:spcPct val="130000"/>
              </a:lnSpc>
            </a:pPr>
            <a:endParaRPr lang="es-ES_tradnl" b="1" dirty="0" smtClean="0"/>
          </a:p>
          <a:p>
            <a:pPr>
              <a:lnSpc>
                <a:spcPct val="130000"/>
              </a:lnSpc>
            </a:pPr>
            <a:r>
              <a:rPr lang="es-ES_tradnl" b="1" dirty="0" smtClean="0"/>
              <a:t>A</a:t>
            </a:r>
            <a:r>
              <a:rPr lang="es-ES_tradnl" b="1" dirty="0"/>
              <a:t>.  Verbos regulares. Elige la respuesta correcta.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dirty="0"/>
              <a:t>1.  Antes de ir a tu casa Raúl y yo  </a:t>
            </a:r>
            <a:r>
              <a:rPr lang="es-ES_tradnl" b="1" dirty="0"/>
              <a:t>debería /  deberíamos  / deberíais</a:t>
            </a:r>
            <a:r>
              <a:rPr lang="es-ES_tradnl" dirty="0"/>
              <a:t> pasear al perro.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dirty="0"/>
              <a:t>2.  Mis padres  </a:t>
            </a:r>
            <a:r>
              <a:rPr lang="es-ES_tradnl" b="1" dirty="0"/>
              <a:t>sería  / seríais  / serían </a:t>
            </a:r>
            <a:r>
              <a:rPr lang="es-ES_tradnl" dirty="0"/>
              <a:t>más felices viviendo en Cuba.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dirty="0"/>
              <a:t>3.  Te advertí que esa empresa no te  </a:t>
            </a:r>
            <a:r>
              <a:rPr lang="es-ES_tradnl" b="1" dirty="0"/>
              <a:t>devolverías  / devolvería / devolverían</a:t>
            </a:r>
            <a:r>
              <a:rPr lang="es-ES_tradnl" dirty="0"/>
              <a:t> el dinero.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b="1" dirty="0"/>
              <a:t>4.  Yo  irías  / iríamos  / iría</a:t>
            </a:r>
            <a:r>
              <a:rPr lang="es-ES_tradnl" dirty="0"/>
              <a:t> contigo hasta el fin del mundo.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s-ES_tradnl" dirty="0"/>
              <a:t>5.  Nos </a:t>
            </a:r>
            <a:r>
              <a:rPr lang="es-ES_tradnl" b="1" dirty="0"/>
              <a:t> gustaría  / gustaríamos  / gustarían</a:t>
            </a:r>
            <a:r>
              <a:rPr lang="es-ES_tradnl" dirty="0"/>
              <a:t> ir de vacaciones en verano.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6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128" y="2321004"/>
            <a:ext cx="8070172" cy="2421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/>
              <a:t>B.  Verbos irregulares. Escribe los verbos en </a:t>
            </a:r>
            <a:r>
              <a:rPr lang="es-ES_tradnl" b="1" i="1" dirty="0"/>
              <a:t>condicional simple</a:t>
            </a:r>
            <a:r>
              <a:rPr lang="es-ES_tradnl" b="1" dirty="0"/>
              <a:t>.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sz="1600" dirty="0"/>
              <a:t>1.  Creí que vosotros _______________________________</a:t>
            </a:r>
            <a:r>
              <a:rPr lang="es-ES_tradnl" sz="1600" i="1" dirty="0"/>
              <a:t>(venir)</a:t>
            </a:r>
            <a:r>
              <a:rPr lang="es-ES_tradnl" sz="1600" dirty="0"/>
              <a:t>  hoy.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s-ES_tradnl" sz="1600" dirty="0"/>
              <a:t>2.  La primera vez que fui a España _________________________</a:t>
            </a:r>
            <a:r>
              <a:rPr lang="es-ES_tradnl" sz="1600" i="1" dirty="0"/>
              <a:t>(tener)</a:t>
            </a:r>
            <a:r>
              <a:rPr lang="es-ES_tradnl" sz="1600" dirty="0"/>
              <a:t>  15 años.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s-ES_tradnl" sz="1600" dirty="0"/>
              <a:t>3.  ¿________________________________</a:t>
            </a:r>
            <a:r>
              <a:rPr lang="es-ES_tradnl" sz="1600" i="1" dirty="0"/>
              <a:t>(poder)</a:t>
            </a:r>
            <a:r>
              <a:rPr lang="es-ES_tradnl" sz="1600" dirty="0"/>
              <a:t>  tú venir a recogerme?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s-ES_tradnl" sz="1600" dirty="0"/>
              <a:t>4.  ¿Crees que no ________________________</a:t>
            </a:r>
            <a:r>
              <a:rPr lang="es-ES_tradnl" sz="1600" i="1" dirty="0"/>
              <a:t>(caber)</a:t>
            </a:r>
            <a:r>
              <a:rPr lang="es-ES_tradnl" sz="1600" dirty="0"/>
              <a:t>  otro armario aquí?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s-ES_tradnl" sz="1600" dirty="0"/>
              <a:t>5.  Los alumnos________________________ </a:t>
            </a:r>
            <a:r>
              <a:rPr lang="es-ES_tradnl" sz="1600" i="1" dirty="0"/>
              <a:t>(querer)</a:t>
            </a:r>
            <a:r>
              <a:rPr lang="es-ES_tradnl" sz="1600" dirty="0"/>
              <a:t>  tener más tiempo libre.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s-ES_tradnl" sz="1600" b="1" dirty="0"/>
              <a:t>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974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s-ES_tradnl" b="1" dirty="0"/>
              <a:t> </a:t>
            </a:r>
            <a:endParaRPr lang="en-US" dirty="0"/>
          </a:p>
          <a:p>
            <a:pPr marL="114300" indent="0">
              <a:buNone/>
            </a:pPr>
            <a:r>
              <a:rPr lang="es-ES_tradnl" sz="1700" b="1" dirty="0"/>
              <a:t>C.  Todo tipo de verbos. Escribe los verbos en </a:t>
            </a:r>
            <a:r>
              <a:rPr lang="es-ES_tradnl" sz="1700" b="1" i="1" dirty="0"/>
              <a:t>condicional simple</a:t>
            </a:r>
            <a:r>
              <a:rPr lang="es-ES_tradnl" sz="1700" b="1" dirty="0"/>
              <a:t>.</a:t>
            </a:r>
            <a:endParaRPr lang="en-US" sz="1700" dirty="0"/>
          </a:p>
          <a:p>
            <a:pPr marL="114300" indent="0">
              <a:lnSpc>
                <a:spcPct val="140000"/>
              </a:lnSpc>
              <a:buNone/>
            </a:pPr>
            <a:r>
              <a:rPr lang="es-ES_tradnl" sz="1600" dirty="0"/>
              <a:t>1.  Me ________________________</a:t>
            </a:r>
            <a:r>
              <a:rPr lang="es-ES_tradnl" sz="1600" i="1" dirty="0"/>
              <a:t>(encantar)</a:t>
            </a:r>
            <a:r>
              <a:rPr lang="es-ES_tradnl" sz="1600" dirty="0"/>
              <a:t>  acompañarte en tu aventura.</a:t>
            </a:r>
            <a:endParaRPr lang="en-US" sz="1600" dirty="0"/>
          </a:p>
          <a:p>
            <a:pPr marL="114300" indent="0">
              <a:lnSpc>
                <a:spcPct val="140000"/>
              </a:lnSpc>
              <a:buNone/>
            </a:pPr>
            <a:r>
              <a:rPr lang="es-ES_tradnl" sz="1600" dirty="0"/>
              <a:t>2.  Mis vecinos dijeron que no __________________________</a:t>
            </a:r>
            <a:r>
              <a:rPr lang="es-ES_tradnl" sz="1600" i="1" dirty="0"/>
              <a:t>(necesitar)</a:t>
            </a:r>
            <a:r>
              <a:rPr lang="es-ES_tradnl" sz="1600" dirty="0"/>
              <a:t>  ayuda.</a:t>
            </a:r>
            <a:endParaRPr lang="en-US" sz="1600" dirty="0"/>
          </a:p>
          <a:p>
            <a:pPr marL="114300" indent="0">
              <a:lnSpc>
                <a:spcPct val="140000"/>
              </a:lnSpc>
              <a:buNone/>
            </a:pPr>
            <a:r>
              <a:rPr lang="es-ES_tradnl" sz="1600" dirty="0"/>
              <a:t>3.  ¿No _________________________</a:t>
            </a:r>
            <a:r>
              <a:rPr lang="es-ES_tradnl" sz="1600" i="1" dirty="0"/>
              <a:t>(poder)</a:t>
            </a:r>
            <a:r>
              <a:rPr lang="es-ES_tradnl" sz="1600" dirty="0"/>
              <a:t>  tú bailar delante de tanta gente?</a:t>
            </a:r>
            <a:endParaRPr lang="en-US" sz="1600" dirty="0"/>
          </a:p>
          <a:p>
            <a:pPr marL="114300" indent="0">
              <a:lnSpc>
                <a:spcPct val="140000"/>
              </a:lnSpc>
              <a:buNone/>
            </a:pPr>
            <a:r>
              <a:rPr lang="es-ES_tradnl" sz="1600" dirty="0"/>
              <a:t>4.  Si mi mamá se enoja creo que es  mejor no le _____________________________</a:t>
            </a:r>
            <a:r>
              <a:rPr lang="es-ES_tradnl" sz="1600" i="1" dirty="0"/>
              <a:t>(pedir/nosotros)</a:t>
            </a:r>
            <a:r>
              <a:rPr lang="es-ES_tradnl" sz="1600" dirty="0"/>
              <a:t>  nada.</a:t>
            </a:r>
            <a:endParaRPr lang="en-US" sz="1600" dirty="0"/>
          </a:p>
          <a:p>
            <a:pPr marL="114300" indent="0">
              <a:lnSpc>
                <a:spcPct val="140000"/>
              </a:lnSpc>
              <a:buNone/>
            </a:pPr>
            <a:r>
              <a:rPr lang="es-ES_tradnl" sz="1600" dirty="0"/>
              <a:t>5.  Esas casas __________________________</a:t>
            </a:r>
            <a:r>
              <a:rPr lang="es-ES_tradnl" sz="1600" i="1" dirty="0"/>
              <a:t>(valer)</a:t>
            </a:r>
            <a:r>
              <a:rPr lang="es-ES_tradnl" sz="1600" dirty="0"/>
              <a:t>  cerca de trescientos mil euros hace 5 años.</a:t>
            </a:r>
            <a:endParaRPr lang="en-US" sz="1600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3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47781"/>
            <a:ext cx="8260672" cy="1039427"/>
          </a:xfrm>
        </p:spPr>
        <p:txBody>
          <a:bodyPr/>
          <a:lstStyle/>
          <a:p>
            <a:r>
              <a:rPr lang="en-US" cap="none" dirty="0" err="1" smtClean="0"/>
              <a:t>viernes</a:t>
            </a:r>
            <a:r>
              <a:rPr lang="en-US" cap="none" dirty="0" smtClean="0"/>
              <a:t> </a:t>
            </a:r>
            <a:r>
              <a:rPr lang="en-US" cap="none" dirty="0" smtClean="0"/>
              <a:t>el 11 </a:t>
            </a:r>
            <a:r>
              <a:rPr lang="en-US" cap="none" dirty="0" smtClean="0"/>
              <a:t>de 2018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Hablamos – debate</a:t>
            </a:r>
          </a:p>
          <a:p>
            <a:r>
              <a:rPr lang="es-ES_tradnl" dirty="0" smtClean="0"/>
              <a:t>Repaso de tarea</a:t>
            </a:r>
          </a:p>
          <a:p>
            <a:r>
              <a:rPr lang="es-ES_tradnl" dirty="0" smtClean="0"/>
              <a:t>Canci</a:t>
            </a:r>
            <a:r>
              <a:rPr lang="es-ES_tradnl" dirty="0" smtClean="0"/>
              <a:t>ón</a:t>
            </a:r>
          </a:p>
          <a:p>
            <a:r>
              <a:rPr lang="es-ES_tradnl" dirty="0" smtClean="0"/>
              <a:t>Más condicional</a:t>
            </a:r>
          </a:p>
          <a:p>
            <a:r>
              <a:rPr lang="es-ES_tradnl" dirty="0" smtClean="0"/>
              <a:t>Tarea: Termina la práctica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022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12004"/>
            <a:ext cx="8260672" cy="1039427"/>
          </a:xfrm>
        </p:spPr>
        <p:txBody>
          <a:bodyPr/>
          <a:lstStyle/>
          <a:p>
            <a:r>
              <a:rPr lang="en-US" dirty="0" err="1" smtClean="0"/>
              <a:t>Discusión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98123"/>
          </a:xfrm>
        </p:spPr>
        <p:txBody>
          <a:bodyPr/>
          <a:lstStyle/>
          <a:p>
            <a:r>
              <a:rPr lang="es-ES_tradnl" dirty="0" smtClean="0"/>
              <a:t>¿Has vivido tú con muchos parientes? Explique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7537" y="3622147"/>
            <a:ext cx="778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A: Crees que </a:t>
            </a:r>
            <a:r>
              <a:rPr lang="es-ES_tradnl" sz="2400" dirty="0" smtClean="0"/>
              <a:t>es </a:t>
            </a:r>
            <a:r>
              <a:rPr lang="es-ES_tradnl" sz="2400" dirty="0" smtClean="0"/>
              <a:t>una </a:t>
            </a:r>
            <a:r>
              <a:rPr lang="es-ES_tradnl" sz="2400" dirty="0" smtClean="0"/>
              <a:t>ventaja vivir con los </a:t>
            </a:r>
            <a:r>
              <a:rPr lang="es-ES_tradnl" sz="2400" dirty="0" smtClean="0"/>
              <a:t>parientes      </a:t>
            </a:r>
          </a:p>
          <a:p>
            <a:r>
              <a:rPr lang="es-ES_tradnl" sz="2400" dirty="0"/>
              <a:t> </a:t>
            </a:r>
            <a:r>
              <a:rPr lang="es-ES_tradnl" sz="2400" dirty="0" smtClean="0"/>
              <a:t>     </a:t>
            </a:r>
            <a:r>
              <a:rPr lang="es-ES_tradnl" sz="2400" dirty="0" smtClean="0"/>
              <a:t>Defiende tu posición con hechos de la cultura.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627" y="2671166"/>
            <a:ext cx="127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DEBATE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7537" y="4920457"/>
            <a:ext cx="778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B</a:t>
            </a:r>
            <a:r>
              <a:rPr lang="es-ES_tradnl" sz="2400" dirty="0" smtClean="0"/>
              <a:t>: Crees que </a:t>
            </a:r>
            <a:r>
              <a:rPr lang="es-ES_tradnl" sz="2400" dirty="0" smtClean="0"/>
              <a:t>es una </a:t>
            </a:r>
            <a:r>
              <a:rPr lang="es-ES_tradnl" sz="2400" dirty="0" smtClean="0"/>
              <a:t>desventaja vivir con los </a:t>
            </a:r>
            <a:r>
              <a:rPr lang="es-ES_tradnl" sz="2400" dirty="0" smtClean="0"/>
              <a:t>parientes.    </a:t>
            </a:r>
          </a:p>
          <a:p>
            <a:r>
              <a:rPr lang="es-ES_tradnl" sz="2400" dirty="0"/>
              <a:t> </a:t>
            </a:r>
            <a:r>
              <a:rPr lang="es-ES_tradnl" sz="2400" dirty="0" smtClean="0"/>
              <a:t>    </a:t>
            </a:r>
            <a:r>
              <a:rPr lang="es-ES_tradnl" sz="2400" dirty="0"/>
              <a:t> Defiende tu posición con hechos de la cultura.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07" y="2450723"/>
            <a:ext cx="2065588" cy="117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957" y="3621824"/>
            <a:ext cx="1202805" cy="1015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243" y="5435600"/>
            <a:ext cx="1789105" cy="12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4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52900"/>
            <a:ext cx="8260672" cy="1039427"/>
          </a:xfrm>
        </p:spPr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 de </a:t>
            </a:r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700" y="1523999"/>
            <a:ext cx="7010400" cy="4879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 </a:t>
            </a:r>
            <a:endParaRPr lang="en-US" dirty="0"/>
          </a:p>
          <a:p>
            <a:pPr>
              <a:lnSpc>
                <a:spcPct val="140000"/>
              </a:lnSpc>
            </a:pPr>
            <a:r>
              <a:rPr lang="es-ES_tradnl" sz="1400" dirty="0"/>
              <a:t>Práctica: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Cambie las oraciones al condicional.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 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1.  Ellos dicen que lloverá mañana.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2.  Mi familia sabe que me casaré con Juanes.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3.  Decido que no tendrán tarea durante las vacaciones.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4.  Me avisan que hay un accidente en la calle.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5.  Mi tía escribe que llegará en dos semanas.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dirty="0"/>
              <a:t>6.  Tú no sabes que ellos llegan temprano.</a:t>
            </a:r>
            <a:endParaRPr lang="en-US" sz="1400" dirty="0"/>
          </a:p>
          <a:p>
            <a:pPr>
              <a:lnSpc>
                <a:spcPct val="140000"/>
              </a:lnSpc>
            </a:pPr>
            <a:r>
              <a:rPr lang="es-ES_tradnl" sz="1400" u="sng" dirty="0"/>
              <a:t>													   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58900" y="4220934"/>
            <a:ext cx="61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Decidí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no </a:t>
            </a:r>
            <a:r>
              <a:rPr lang="en-US" b="1" dirty="0" err="1" smtClean="0">
                <a:solidFill>
                  <a:srgbClr val="008000"/>
                </a:solidFill>
              </a:rPr>
              <a:t>tendr</a:t>
            </a:r>
            <a:r>
              <a:rPr lang="en-US" b="1" dirty="0" err="1" smtClean="0">
                <a:solidFill>
                  <a:srgbClr val="0000FF"/>
                </a:solidFill>
              </a:rPr>
              <a:t>ían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/>
              <a:t>tarea</a:t>
            </a:r>
            <a:r>
              <a:rPr lang="en-US" b="1" dirty="0" smtClean="0"/>
              <a:t> </a:t>
            </a:r>
            <a:r>
              <a:rPr lang="en-US" b="1" dirty="0" err="1" smtClean="0"/>
              <a:t>durante</a:t>
            </a:r>
            <a:r>
              <a:rPr lang="en-US" b="1" dirty="0" smtClean="0"/>
              <a:t>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/>
              <a:t>v</a:t>
            </a:r>
            <a:r>
              <a:rPr lang="en-US" b="1" dirty="0" err="1" smtClean="0"/>
              <a:t>acaciones</a:t>
            </a:r>
            <a:r>
              <a:rPr lang="en-US" b="1" dirty="0" smtClean="0"/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200" y="3571934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</a:t>
            </a:r>
            <a:r>
              <a:rPr lang="en-US" b="1" dirty="0" smtClean="0"/>
              <a:t> </a:t>
            </a:r>
            <a:r>
              <a:rPr lang="en-US" b="1" dirty="0" err="1" smtClean="0"/>
              <a:t>familia</a:t>
            </a:r>
            <a:r>
              <a:rPr lang="en-US" b="1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supo</a:t>
            </a:r>
            <a:r>
              <a:rPr lang="en-US" b="1" dirty="0" smtClean="0">
                <a:solidFill>
                  <a:srgbClr val="FF0000"/>
                </a:solidFill>
              </a:rPr>
              <a:t> /</a:t>
            </a:r>
            <a:r>
              <a:rPr lang="en-US" b="1" dirty="0" err="1" smtClean="0">
                <a:solidFill>
                  <a:srgbClr val="FF0000"/>
                </a:solidFill>
              </a:rPr>
              <a:t>sabía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me </a:t>
            </a:r>
            <a:r>
              <a:rPr lang="en-US" b="1" dirty="0" err="1" smtClean="0">
                <a:solidFill>
                  <a:srgbClr val="008000"/>
                </a:solidFill>
              </a:rPr>
              <a:t>casar</a:t>
            </a:r>
            <a:r>
              <a:rPr lang="en-US" b="1" dirty="0" err="1" smtClean="0">
                <a:solidFill>
                  <a:srgbClr val="0000FF"/>
                </a:solidFill>
              </a:rPr>
              <a:t>ía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con </a:t>
            </a:r>
            <a:r>
              <a:rPr lang="en-US" b="1" dirty="0" err="1" smtClean="0"/>
              <a:t>Juanes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5600" y="2998370"/>
            <a:ext cx="401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Ellos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dijeron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llover</a:t>
            </a:r>
            <a:r>
              <a:rPr lang="en-US" b="1" dirty="0" err="1" smtClean="0">
                <a:solidFill>
                  <a:srgbClr val="0000FF"/>
                </a:solidFill>
              </a:rPr>
              <a:t>ía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/>
              <a:t>mañana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900" y="4810968"/>
            <a:ext cx="61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 </a:t>
            </a:r>
            <a:r>
              <a:rPr lang="en-US" b="1" dirty="0" err="1" smtClean="0">
                <a:solidFill>
                  <a:srgbClr val="FF0000"/>
                </a:solidFill>
              </a:rPr>
              <a:t>avisaron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habr</a:t>
            </a:r>
            <a:r>
              <a:rPr lang="en-US" b="1" dirty="0" err="1" smtClean="0">
                <a:solidFill>
                  <a:srgbClr val="0000FF"/>
                </a:solidFill>
              </a:rPr>
              <a:t>ía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un </a:t>
            </a:r>
            <a:r>
              <a:rPr lang="en-US" b="1" dirty="0" err="1" smtClean="0"/>
              <a:t>accidente</a:t>
            </a:r>
            <a:r>
              <a:rPr lang="en-US" b="1" dirty="0" smtClean="0"/>
              <a:t> en la </a:t>
            </a:r>
            <a:r>
              <a:rPr lang="en-US" b="1" dirty="0" err="1" smtClean="0"/>
              <a:t>calle</a:t>
            </a:r>
            <a:r>
              <a:rPr lang="en-US" b="1" dirty="0" smtClean="0"/>
              <a:t>. 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0000" y="5364966"/>
            <a:ext cx="61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</a:t>
            </a:r>
            <a:r>
              <a:rPr lang="en-US" b="1" dirty="0" smtClean="0"/>
              <a:t> </a:t>
            </a:r>
            <a:r>
              <a:rPr lang="en-US" b="1" dirty="0" err="1" smtClean="0"/>
              <a:t>tía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escribió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llegar</a:t>
            </a:r>
            <a:r>
              <a:rPr lang="en-US" b="1" dirty="0" err="1" smtClean="0">
                <a:solidFill>
                  <a:srgbClr val="0000FF"/>
                </a:solidFill>
              </a:rPr>
              <a:t>ía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en dos </a:t>
            </a:r>
            <a:r>
              <a:rPr lang="en-US" b="1" dirty="0" err="1" smtClean="0"/>
              <a:t>semanas</a:t>
            </a:r>
            <a:r>
              <a:rPr lang="en-US" b="1" dirty="0" smtClean="0"/>
              <a:t>. 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8900" y="5919000"/>
            <a:ext cx="61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Tú</a:t>
            </a:r>
            <a:r>
              <a:rPr lang="en-US" b="1" dirty="0" smtClean="0"/>
              <a:t> no </a:t>
            </a:r>
            <a:r>
              <a:rPr lang="en-US" b="1" dirty="0" err="1" smtClean="0">
                <a:solidFill>
                  <a:srgbClr val="FF0000"/>
                </a:solidFill>
              </a:rPr>
              <a:t>supiste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en-US" b="1" dirty="0" err="1" smtClean="0">
                <a:solidFill>
                  <a:srgbClr val="FF0000"/>
                </a:solidFill>
              </a:rPr>
              <a:t>sabías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llegar</a:t>
            </a:r>
            <a:r>
              <a:rPr lang="en-US" b="1" dirty="0" err="1" smtClean="0">
                <a:solidFill>
                  <a:srgbClr val="0000FF"/>
                </a:solidFill>
              </a:rPr>
              <a:t>ían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/>
              <a:t>temprano</a:t>
            </a:r>
            <a:r>
              <a:rPr lang="en-US" b="1" dirty="0" smtClean="0"/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canciÓn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7973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2214" y="1676033"/>
            <a:ext cx="6295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Solo si es contigo por </a:t>
            </a:r>
            <a:r>
              <a:rPr lang="es-ES_tradnl" sz="2400" dirty="0" err="1" smtClean="0"/>
              <a:t>Bombai</a:t>
            </a:r>
            <a:r>
              <a:rPr lang="es-ES_tradnl" sz="2400" dirty="0" smtClean="0"/>
              <a:t> Ft. Bebe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7474" y="4958919"/>
            <a:ext cx="7139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Escucha el acento de los cantantes y adivina ¿de dónde son?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713173"/>
            <a:ext cx="8260672" cy="1039427"/>
          </a:xfrm>
        </p:spPr>
        <p:txBody>
          <a:bodyPr/>
          <a:lstStyle/>
          <a:p>
            <a:r>
              <a:rPr lang="en-US" dirty="0" err="1" smtClean="0"/>
              <a:t>Usos</a:t>
            </a:r>
            <a:r>
              <a:rPr lang="en-US" dirty="0" smtClean="0"/>
              <a:t> del </a:t>
            </a:r>
            <a:r>
              <a:rPr lang="en-US" dirty="0" err="1" smtClean="0"/>
              <a:t>condicional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25898"/>
              </p:ext>
            </p:extLst>
          </p:nvPr>
        </p:nvGraphicFramePr>
        <p:xfrm>
          <a:off x="1104900" y="1828800"/>
          <a:ext cx="7188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Document" r:id="rId3" imgW="7188200" imgH="4140200" progId="Word.Document.12">
                  <p:embed/>
                </p:oleObj>
              </mc:Choice>
              <mc:Fallback>
                <p:oleObj name="Document" r:id="rId3" imgW="71882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900" y="1828800"/>
                        <a:ext cx="7188200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5834" y="3094279"/>
            <a:ext cx="26204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a un concierto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a un partido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a una boda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a caminar con el perro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a un baile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a</a:t>
            </a:r>
            <a:r>
              <a:rPr lang="es-ES_tradnl" sz="1400" b="1" dirty="0" smtClean="0">
                <a:latin typeface="Century Gothic"/>
                <a:cs typeface="Century Gothic"/>
              </a:rPr>
              <a:t> </a:t>
            </a:r>
            <a:r>
              <a:rPr lang="es-ES_tradnl" sz="1400" b="1" dirty="0" err="1">
                <a:latin typeface="Century Gothic"/>
                <a:cs typeface="Century Gothic"/>
              </a:rPr>
              <a:t>P</a:t>
            </a:r>
            <a:r>
              <a:rPr lang="es-ES_tradnl" sz="1400" b="1" dirty="0" err="1" smtClean="0">
                <a:latin typeface="Century Gothic"/>
                <a:cs typeface="Century Gothic"/>
              </a:rPr>
              <a:t>rom</a:t>
            </a:r>
            <a:endParaRPr lang="es-ES_tradnl" sz="1400" b="1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5733" y="4840938"/>
            <a:ext cx="42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¿Querr</a:t>
            </a:r>
            <a:r>
              <a:rPr lang="es-ES_tradnl" dirty="0" smtClean="0"/>
              <a:t>ías venir a </a:t>
            </a:r>
            <a:r>
              <a:rPr lang="es-ES_tradnl" dirty="0" err="1" smtClean="0"/>
              <a:t>Prom</a:t>
            </a:r>
            <a:r>
              <a:rPr lang="es-ES_tradnl" dirty="0" smtClean="0"/>
              <a:t> conmigo?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005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51246"/>
              </p:ext>
            </p:extLst>
          </p:nvPr>
        </p:nvGraphicFramePr>
        <p:xfrm>
          <a:off x="1085850" y="1651000"/>
          <a:ext cx="69723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3" imgW="6972300" imgH="4140200" progId="Word.Document.12">
                  <p:embed/>
                </p:oleObj>
              </mc:Choice>
              <mc:Fallback>
                <p:oleObj name="Document" r:id="rId3" imgW="6972300" imgH="414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850" y="1651000"/>
                        <a:ext cx="6972300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5850" y="2924946"/>
            <a:ext cx="29442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en una escuela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el la oficina de la escuela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en un trabajo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en una tienda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en el aeropuerto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en un banco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e</a:t>
            </a:r>
            <a:r>
              <a:rPr lang="es-ES_tradnl" sz="1400" b="1" dirty="0" smtClean="0">
                <a:latin typeface="Century Gothic"/>
                <a:cs typeface="Century Gothic"/>
              </a:rPr>
              <a:t>n la casa de un amigo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45733" y="4840938"/>
            <a:ext cx="536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¿Me podr</a:t>
            </a:r>
            <a:r>
              <a:rPr lang="es-ES_tradnl" dirty="0" smtClean="0"/>
              <a:t>ía decir dónde está el baño?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135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8475"/>
              </p:ext>
            </p:extLst>
          </p:nvPr>
        </p:nvGraphicFramePr>
        <p:xfrm>
          <a:off x="426128" y="1042551"/>
          <a:ext cx="69723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3" imgW="6972300" imgH="5130800" progId="Word.Document.12">
                  <p:embed/>
                </p:oleObj>
              </mc:Choice>
              <mc:Fallback>
                <p:oleObj name="Document" r:id="rId3" imgW="6972300" imgH="513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128" y="1042551"/>
                        <a:ext cx="6972300" cy="513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13300" y="2692400"/>
            <a:ext cx="90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like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7778" y="2655332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gustar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3100" y="3024664"/>
            <a:ext cx="134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really like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83299" y="296162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encantar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37050" y="3330952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To be fascinated</a:t>
            </a:r>
          </a:p>
          <a:p>
            <a:r>
              <a:rPr lang="en-US" sz="1200" dirty="0" smtClean="0"/>
              <a:t> with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9950" y="328908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fascinar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7050" y="394112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7050" y="432728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37050" y="469662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67350" y="3957956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88000" y="432728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01413" y="462454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48558" y="2266968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8429" y="2369234"/>
            <a:ext cx="149070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Just use singular form here </a:t>
            </a:r>
            <a:r>
              <a:rPr lang="en-US" sz="1400" dirty="0" err="1" smtClean="0"/>
              <a:t>bec</a:t>
            </a:r>
            <a:r>
              <a:rPr lang="en-US" sz="1400" dirty="0" smtClean="0"/>
              <a:t> it is followed by a verb in the infinitive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128" y="2737299"/>
            <a:ext cx="316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con tus padres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con tus profesores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con tu jefe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con tus abuelos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con el director de la escuela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3159" y="5279552"/>
            <a:ext cx="536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 gustar</a:t>
            </a:r>
            <a:r>
              <a:rPr lang="es-ES_tradnl" dirty="0" smtClean="0"/>
              <a:t>ía ir al concierto por favor.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011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57798"/>
              </p:ext>
            </p:extLst>
          </p:nvPr>
        </p:nvGraphicFramePr>
        <p:xfrm>
          <a:off x="1085850" y="1631950"/>
          <a:ext cx="69723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6972300" imgH="4305300" progId="Word.Document.12">
                  <p:embed/>
                </p:oleObj>
              </mc:Choice>
              <mc:Fallback>
                <p:oleObj name="Document" r:id="rId3" imgW="69723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850" y="1631950"/>
                        <a:ext cx="6972300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4800" y="3772642"/>
            <a:ext cx="1524000" cy="492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100" b="1" dirty="0" smtClean="0"/>
              <a:t>Deberíamos parar y pedir direcciones</a:t>
            </a:r>
            <a:endParaRPr lang="es-ES_tradnl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02522" y="2916184"/>
            <a:ext cx="316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400" b="1" dirty="0" smtClean="0">
                <a:latin typeface="Century Gothic"/>
                <a:cs typeface="Century Gothic"/>
              </a:rPr>
              <a:t>problemas con tus padres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p</a:t>
            </a:r>
            <a:r>
              <a:rPr lang="es-ES_tradnl" sz="1400" b="1" dirty="0" smtClean="0">
                <a:latin typeface="Century Gothic"/>
                <a:cs typeface="Century Gothic"/>
              </a:rPr>
              <a:t>roblemas en la escuela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p</a:t>
            </a:r>
            <a:r>
              <a:rPr lang="es-ES_tradnl" sz="1400" b="1" dirty="0" smtClean="0">
                <a:latin typeface="Century Gothic"/>
                <a:cs typeface="Century Gothic"/>
              </a:rPr>
              <a:t>roblemas con tus notas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i</a:t>
            </a:r>
            <a:r>
              <a:rPr lang="es-ES_tradnl" sz="1400" b="1" dirty="0" smtClean="0">
                <a:latin typeface="Century Gothic"/>
                <a:cs typeface="Century Gothic"/>
              </a:rPr>
              <a:t>deas para un regalo</a:t>
            </a:r>
          </a:p>
          <a:p>
            <a:pPr marL="285750" indent="-285750">
              <a:buFont typeface="Arial"/>
              <a:buChar char="•"/>
            </a:pPr>
            <a:r>
              <a:rPr lang="es-ES_tradnl" sz="1400" b="1" dirty="0">
                <a:latin typeface="Century Gothic"/>
                <a:cs typeface="Century Gothic"/>
              </a:rPr>
              <a:t>i</a:t>
            </a:r>
            <a:r>
              <a:rPr lang="es-ES_tradnl" sz="1400" b="1" dirty="0" smtClean="0">
                <a:latin typeface="Century Gothic"/>
                <a:cs typeface="Century Gothic"/>
              </a:rPr>
              <a:t>deas para comprar algo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9614" y="4656272"/>
            <a:ext cx="536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Mi perro comi</a:t>
            </a:r>
            <a:r>
              <a:rPr lang="es-ES_tradnl" dirty="0" smtClean="0"/>
              <a:t>ó mi tarea</a:t>
            </a:r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2194874" y="4986495"/>
            <a:ext cx="536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Deber</a:t>
            </a:r>
            <a:r>
              <a:rPr lang="es-ES_tradnl" dirty="0" smtClean="0"/>
              <a:t>ías pedir una copia nueva de tu profe.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993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2293</TotalTime>
  <Words>386</Words>
  <Application>Microsoft Macintosh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Apothecary</vt:lpstr>
      <vt:lpstr>Document</vt:lpstr>
      <vt:lpstr>Microsoft Word Document</vt:lpstr>
      <vt:lpstr>jueves, el 10 de 2018</vt:lpstr>
      <vt:lpstr>viernes el 11 de 2018</vt:lpstr>
      <vt:lpstr>Discusión</vt:lpstr>
      <vt:lpstr>Repaso de tarea</vt:lpstr>
      <vt:lpstr>canciÓn</vt:lpstr>
      <vt:lpstr>Usos del condicional</vt:lpstr>
      <vt:lpstr>PowerPoint Presentation</vt:lpstr>
      <vt:lpstr>PowerPoint Presentation</vt:lpstr>
      <vt:lpstr>PowerPoint Presentation</vt:lpstr>
      <vt:lpstr>tarea</vt:lpstr>
      <vt:lpstr>PowerPoint Presentation</vt:lpstr>
      <vt:lpstr>PowerPoint Presentation</vt:lpstr>
    </vt:vector>
  </TitlesOfParts>
  <Company>Ann Arbor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condicional</dc:title>
  <dc:creator>ITD</dc:creator>
  <cp:lastModifiedBy>ITD</cp:lastModifiedBy>
  <cp:revision>17</cp:revision>
  <dcterms:created xsi:type="dcterms:W3CDTF">2018-05-09T10:35:10Z</dcterms:created>
  <dcterms:modified xsi:type="dcterms:W3CDTF">2018-05-11T20:48:25Z</dcterms:modified>
</cp:coreProperties>
</file>