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8" r:id="rId2"/>
    <p:sldId id="390" r:id="rId3"/>
    <p:sldId id="389" r:id="rId4"/>
    <p:sldId id="392" r:id="rId5"/>
    <p:sldId id="3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713"/>
  </p:normalViewPr>
  <p:slideViewPr>
    <p:cSldViewPr snapToGrid="0" snapToObjects="1">
      <p:cViewPr varScale="1">
        <p:scale>
          <a:sx n="104" d="100"/>
          <a:sy n="104" d="100"/>
        </p:scale>
        <p:origin x="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B73B-C2F6-554A-903D-7EEBDEF6D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3D1A2-8B62-8047-AFE6-16352A82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91C42-BCBE-0646-AEFE-F937538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94B8C-ADF3-FC4E-8410-FFAD6BCF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35D45-B927-594C-953A-B4D47549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4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D641-526B-294D-9AB6-28F99A19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840F3-50DD-FA4B-BB65-247ABB6DE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D43BF-C9A3-764D-87FA-7F622DB1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C2D4F-83B7-8443-8855-EED8F85C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A62C-879C-8F4D-BF06-C9B88409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8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C7775-141E-4243-A741-6AE5D976C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75465-5F3C-FD4A-B8A0-91D187AE9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C7A3-F0A5-274F-89CB-5B50018F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38887-FAD5-9A43-B92C-5AC828A7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94762-A4B1-6742-AFA0-424D83C5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6E03-4B19-B047-AEC7-4621F9AA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612D-0410-4544-BA6C-D574F486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8DA-9358-3946-BCB2-8389A3E4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0688-1636-894D-A9EB-8AEE495C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15F56-D90E-8441-9E82-3BF01086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ED2E-6450-834A-BD55-5C86D6D2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2D6B0-3BFE-D94A-8600-C374D596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06E7-3401-6144-964A-85BE2983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CCDC-2440-AF4D-A479-5E441E33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FA7F-DDB5-6249-9DF4-034E87C8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F04E-11FA-6549-BA84-90B7A476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5425-0B56-5149-9A8B-E201B0117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FFE7-3C5C-7B42-9FCD-05BB1A63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EC271-BF4E-0C47-9AD8-C2606A81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07278-1CDC-CC43-99D2-35AD9702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009BC-853E-5246-8028-6820B8DC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407A-9A5B-954E-94E1-A1EF5775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B0396-B7D4-7143-A868-C3D130C2C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AEB90-BE34-EA44-8C20-81AC1F6E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BDE6F-8FDC-0E46-B99E-0273576AF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89A61-25C5-F347-9D94-56DEDCD94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3168E-B757-404A-A9F7-486CA92F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3EFB0-B6BE-ED44-AB8F-57A29F4D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B7ECE-7C68-8347-97B5-FDD42802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CECD-9012-F348-A172-3ED5DEAB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00372-23E7-CF49-AE32-1B348559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47262-C603-B148-A111-3D2B92B7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9C5F4-D2DC-8B4B-B9BC-0F2CAFD1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2954F-030A-C14E-981A-B57944AD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FD1BD-D9C9-9B46-A59E-BB75B1C6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21374-E0AB-3D44-9580-D50EA522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C871-10FD-9C48-91A1-98378213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3E15-8DAF-3A43-8F45-2FA8A47E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20AB6-FB47-C74F-8434-2724E7B2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604F2-6D0C-734C-BC27-386F5634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D55BF-8C38-0941-B9FC-5F8EE1C5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10CC8-F9D4-804D-975B-AFEAB7D0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070F-4CBD-4C48-84B4-ACA05801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8B740-6F0A-FC46-9523-25A69B7CE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2CD74-8E8F-6446-8765-D9E964109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7DBE9-C387-4F47-990D-5E52EBAB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DEE9E-B492-DD45-941D-48CFB88B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C7846-6F52-174D-9B1D-2FD0F40D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0056B-842B-2F4E-A498-C137D204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9AF9C-F7A7-AD45-BF48-2D18F8E61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1A9CD-3135-8444-8D34-C01EC9CEB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5D64-C005-0243-BC69-7954B27DFAA0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D3B60-26AA-114E-82EE-2CDA53087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32845-7817-D844-81CB-F3BEAF303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C256-AD72-CE49-817D-8D1D9EC3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file:///Users/ledererp/Desktop/Reto%20%20-%20bloquear%205%20forms%20.pptx#-1,1,Pr&#225;ctica del RET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1DBsCs7bq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75DB-A585-4849-B56E-19A6839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martes</a:t>
            </a:r>
            <a:r>
              <a:rPr lang="en-US" dirty="0"/>
              <a:t>, el  4 de </a:t>
            </a:r>
            <a:r>
              <a:rPr lang="en-US" dirty="0" err="1"/>
              <a:t>junio</a:t>
            </a:r>
            <a:r>
              <a:rPr lang="en-US" dirty="0"/>
              <a:t> de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08EE-BD8D-D34B-9F47-9BB5BA66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Reto de verbos</a:t>
            </a:r>
          </a:p>
          <a:p>
            <a:r>
              <a:rPr lang="es-ES_tradnl" dirty="0"/>
              <a:t>Práctica de escuchar</a:t>
            </a:r>
          </a:p>
          <a:p>
            <a:r>
              <a:rPr lang="es-ES_tradnl" dirty="0"/>
              <a:t>Vamos a escribir y hablar</a:t>
            </a:r>
          </a:p>
          <a:p>
            <a:r>
              <a:rPr lang="es-ES_tradnl" dirty="0"/>
              <a:t>Los </a:t>
            </a:r>
            <a:r>
              <a:rPr lang="es-ES_tradnl" dirty="0" err="1"/>
              <a:t>DOP’s</a:t>
            </a:r>
            <a:endParaRPr lang="es-ES_tradnl" dirty="0"/>
          </a:p>
          <a:p>
            <a:r>
              <a:rPr lang="es-ES_tradnl" dirty="0"/>
              <a:t>Práctica de hablar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2E86A-6341-D54F-A6AB-C7F71DD9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422400"/>
            <a:ext cx="29972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5AE6-38D9-DB45-A3F1-265C72EA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</a:t>
            </a:r>
            <a:r>
              <a:rPr lang="en-US" dirty="0"/>
              <a:t> de </a:t>
            </a:r>
            <a:r>
              <a:rPr lang="en-US" dirty="0" err="1"/>
              <a:t>verbos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F541-E70B-284B-8985-217FBA2C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conjugacion</a:t>
            </a:r>
            <a:r>
              <a:rPr lang="en-US" dirty="0"/>
              <a:t> y la </a:t>
            </a:r>
            <a:r>
              <a:rPr lang="en-US" dirty="0" err="1"/>
              <a:t>traducción</a:t>
            </a:r>
            <a:r>
              <a:rPr lang="en-US" dirty="0"/>
              <a:t> del </a:t>
            </a:r>
            <a:r>
              <a:rPr lang="en-US" dirty="0" err="1"/>
              <a:t>verbo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el </a:t>
            </a:r>
            <a:r>
              <a:rPr lang="en-US" dirty="0" err="1"/>
              <a:t>sujeto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hlinkClick r:id="rId2" action="ppaction://hlinkpres?slideindex=1&amp;slidetitle=Práctica del RETO"/>
            <a:extLst>
              <a:ext uri="{FF2B5EF4-FFF2-40B4-BE49-F238E27FC236}">
                <a16:creationId xmlns:a16="http://schemas.microsoft.com/office/drawing/2014/main" id="{CD51FE52-EFBC-1E4A-97E1-474BBF1F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20" y="3009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6225-F894-F246-8B2E-11C13DBF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Escuchamos</a:t>
            </a:r>
            <a:r>
              <a:rPr lang="en-US" dirty="0"/>
              <a:t>, </a:t>
            </a:r>
            <a:r>
              <a:rPr lang="en-US" dirty="0" err="1"/>
              <a:t>escribimos</a:t>
            </a:r>
            <a:r>
              <a:rPr lang="en-US" dirty="0"/>
              <a:t> y </a:t>
            </a:r>
            <a:r>
              <a:rPr lang="en-US" dirty="0" err="1"/>
              <a:t>hablamos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https://www.youtube.com/watch?v=_1DBsCs7bqA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501B-2A89-1649-BA0B-57379C92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742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Después de ver el video, ¿cuáles son las ventajas y desventajas de usar las redes sociales?</a:t>
            </a:r>
            <a:endParaRPr lang="en-US" sz="24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A26C2-EBE9-1647-9B9B-75DAFA804178}"/>
              </a:ext>
            </a:extLst>
          </p:cNvPr>
          <p:cNvSpPr txBox="1"/>
          <p:nvPr/>
        </p:nvSpPr>
        <p:spPr>
          <a:xfrm>
            <a:off x="1235413" y="2210611"/>
            <a:ext cx="10243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</a:t>
            </a:r>
            <a:r>
              <a:rPr lang="es-ES" sz="2400" dirty="0"/>
              <a:t>Estás de acuerdo (</a:t>
            </a:r>
            <a:r>
              <a:rPr lang="es-ES" sz="2400" i="1" dirty="0"/>
              <a:t>do </a:t>
            </a:r>
            <a:r>
              <a:rPr lang="es-ES" sz="2400" i="1" dirty="0" err="1"/>
              <a:t>you</a:t>
            </a:r>
            <a:r>
              <a:rPr lang="es-ES" sz="2400" i="1" dirty="0"/>
              <a:t> </a:t>
            </a:r>
            <a:r>
              <a:rPr lang="es-ES" sz="2400" i="1" dirty="0" err="1"/>
              <a:t>agree</a:t>
            </a:r>
            <a:r>
              <a:rPr lang="es-ES" sz="2400" dirty="0"/>
              <a:t>) con las ventajas y desventajas? ¿Por qué?</a:t>
            </a:r>
            <a:endParaRPr lang="en-US" sz="2400" dirty="0"/>
          </a:p>
          <a:p>
            <a:r>
              <a:rPr lang="es-ES" sz="2400" dirty="0"/>
              <a:t>Sí, estoy de acuerdo porque … / No, no estoy de acuerdo porque … 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17DAB-84CA-3D4A-A289-AD83C2CF5D38}"/>
              </a:ext>
            </a:extLst>
          </p:cNvPr>
          <p:cNvSpPr txBox="1"/>
          <p:nvPr/>
        </p:nvSpPr>
        <p:spPr>
          <a:xfrm>
            <a:off x="1235413" y="3119190"/>
            <a:ext cx="9241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¿Tiene el Internet un efecto en nuestros hábitos sociales? SI / NO </a:t>
            </a:r>
            <a:endParaRPr lang="en-US" sz="2400" dirty="0"/>
          </a:p>
          <a:p>
            <a:r>
              <a:rPr lang="es-ES" sz="2400" dirty="0"/>
              <a:t>Explica tu posición aquí.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1F0EF2-8F6E-FE4F-8226-A1ABED1BAB41}"/>
              </a:ext>
            </a:extLst>
          </p:cNvPr>
          <p:cNvGraphicFramePr>
            <a:graphicFrameLocks noGrp="1"/>
          </p:cNvGraphicFramePr>
          <p:nvPr/>
        </p:nvGraphicFramePr>
        <p:xfrm>
          <a:off x="1235413" y="4227186"/>
          <a:ext cx="10000033" cy="218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890">
                  <a:extLst>
                    <a:ext uri="{9D8B030D-6E8A-4147-A177-3AD203B41FA5}">
                      <a16:colId xmlns:a16="http://schemas.microsoft.com/office/drawing/2014/main" val="2905497581"/>
                    </a:ext>
                  </a:extLst>
                </a:gridCol>
                <a:gridCol w="4994143">
                  <a:extLst>
                    <a:ext uri="{9D8B030D-6E8A-4147-A177-3AD203B41FA5}">
                      <a16:colId xmlns:a16="http://schemas.microsoft.com/office/drawing/2014/main" val="1336085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Palabras de comienzo (sentence starters):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Transiciones: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284480"/>
                  </a:ext>
                </a:extLst>
              </a:tr>
              <a:tr h="187799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Yo pienso que …	I </a:t>
                      </a:r>
                      <a:r>
                        <a:rPr lang="es-ES" sz="2000" dirty="0" err="1">
                          <a:effectLst/>
                        </a:rPr>
                        <a:t>think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that</a:t>
                      </a:r>
                      <a:r>
                        <a:rPr lang="es-ES" sz="2000" dirty="0">
                          <a:effectLst/>
                        </a:rPr>
                        <a:t>	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Es importante que …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Yo sé que … I </a:t>
                      </a:r>
                      <a:r>
                        <a:rPr lang="es-ES" sz="2000" dirty="0" err="1">
                          <a:effectLst/>
                        </a:rPr>
                        <a:t>know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that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En mi opinión … 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En mi experiencia …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sin embargo … </a:t>
                      </a:r>
                      <a:r>
                        <a:rPr lang="es-ES" sz="2000" dirty="0" err="1">
                          <a:effectLst/>
                        </a:rPr>
                        <a:t>however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en realidad … in </a:t>
                      </a:r>
                      <a:r>
                        <a:rPr lang="es-ES" sz="2000" dirty="0" err="1">
                          <a:effectLst/>
                        </a:rPr>
                        <a:t>reality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según … </a:t>
                      </a:r>
                      <a:r>
                        <a:rPr lang="es-ES" sz="2000" dirty="0" err="1">
                          <a:effectLst/>
                        </a:rPr>
                        <a:t>according</a:t>
                      </a:r>
                      <a:r>
                        <a:rPr lang="es-ES" sz="2000" dirty="0">
                          <a:effectLst/>
                        </a:rPr>
                        <a:t> to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por eso … </a:t>
                      </a:r>
                      <a:r>
                        <a:rPr lang="es-ES" sz="2000" dirty="0" err="1">
                          <a:effectLst/>
                        </a:rPr>
                        <a:t>that’s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why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s-ES" sz="2000" dirty="0">
                          <a:effectLst/>
                        </a:rPr>
                        <a:t>aunque … </a:t>
                      </a:r>
                      <a:r>
                        <a:rPr lang="es-ES" sz="2000" dirty="0" err="1">
                          <a:effectLst/>
                        </a:rPr>
                        <a:t>even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though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388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6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4056-9506-4B4E-A44E-E6EE6536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pronombres</a:t>
            </a:r>
            <a:r>
              <a:rPr lang="en-US" dirty="0"/>
              <a:t> de  </a:t>
            </a:r>
            <a:r>
              <a:rPr lang="en-US" dirty="0" err="1"/>
              <a:t>objecto</a:t>
            </a:r>
            <a:r>
              <a:rPr lang="en-US" dirty="0"/>
              <a:t> </a:t>
            </a:r>
            <a:r>
              <a:rPr lang="en-US" dirty="0" err="1"/>
              <a:t>directo</a:t>
            </a:r>
            <a:br>
              <a:rPr lang="en-US" dirty="0"/>
            </a:br>
            <a:r>
              <a:rPr lang="en-US" dirty="0" err="1"/>
              <a:t>apuntes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29598-B89B-8546-97DE-580F9596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60" y="1755778"/>
            <a:ext cx="4974351" cy="41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1DBB-AC2B-EE4C-B5DB-9BD07E53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 de </a:t>
            </a:r>
            <a:r>
              <a:rPr lang="en-US" dirty="0" err="1"/>
              <a:t>hablar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C75E-C1EF-D64B-B70A-F88A8BEB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19" y="1671707"/>
            <a:ext cx="11198065" cy="4217670"/>
          </a:xfrm>
        </p:spPr>
        <p:txBody>
          <a:bodyPr>
            <a:normAutofit fontScale="92500"/>
          </a:bodyPr>
          <a:lstStyle/>
          <a:p>
            <a:r>
              <a:rPr lang="es-ES_tradnl" sz="2400" dirty="0"/>
              <a:t>Habla con un/a compañero/a</a:t>
            </a:r>
          </a:p>
          <a:p>
            <a:r>
              <a:rPr lang="es-ES_tradnl" sz="2400" dirty="0"/>
              <a:t>Practica las dos lados de la conversación</a:t>
            </a:r>
          </a:p>
          <a:p>
            <a:endParaRPr lang="es-ES_tradnl" sz="2400" dirty="0"/>
          </a:p>
          <a:p>
            <a:r>
              <a:rPr lang="es-ES_tradnl" sz="2400" dirty="0"/>
              <a:t>A:  Un/a amigo/a que tiene un problema con el </a:t>
            </a:r>
            <a:r>
              <a:rPr lang="es-ES_tradnl" sz="2400" dirty="0" err="1"/>
              <a:t>ciberacoso</a:t>
            </a:r>
            <a:r>
              <a:rPr lang="es-ES_tradnl" sz="2400" dirty="0"/>
              <a:t> y pide consejo</a:t>
            </a:r>
          </a:p>
          <a:p>
            <a:r>
              <a:rPr lang="es-ES_tradnl" sz="2400" dirty="0"/>
              <a:t>B:  Un/a amigo/a que sufrió del </a:t>
            </a:r>
            <a:r>
              <a:rPr lang="es-ES_tradnl" sz="2400" dirty="0" err="1"/>
              <a:t>ciberacoso</a:t>
            </a:r>
            <a:r>
              <a:rPr lang="es-ES_tradnl" sz="2400" dirty="0"/>
              <a:t> una vez y ofrece consejos/ recomendaciones</a:t>
            </a:r>
          </a:p>
          <a:p>
            <a:pPr lvl="2"/>
            <a:r>
              <a:rPr lang="es-ES_tradnl" sz="2200" dirty="0"/>
              <a:t>Mandato</a:t>
            </a:r>
          </a:p>
          <a:p>
            <a:pPr lvl="2"/>
            <a:r>
              <a:rPr lang="es-ES_tradnl" sz="2200" dirty="0"/>
              <a:t>recomendación</a:t>
            </a:r>
            <a:endParaRPr lang="es-ES_tradnl" sz="2400" dirty="0"/>
          </a:p>
          <a:p>
            <a:r>
              <a:rPr lang="es-ES_tradnl" sz="2400" dirty="0"/>
              <a:t>Necesitan saludos y despedidas</a:t>
            </a:r>
          </a:p>
          <a:p>
            <a:r>
              <a:rPr lang="es-ES_tradnl" sz="2400" dirty="0"/>
              <a:t>El pretérito / Mandatos  / recomendación</a:t>
            </a:r>
          </a:p>
          <a:p>
            <a:r>
              <a:rPr lang="es-ES_tradnl" sz="2400" dirty="0"/>
              <a:t>Una frase idiomática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2C70-0BA7-6C45-B715-C4869012F340}"/>
              </a:ext>
            </a:extLst>
          </p:cNvPr>
          <p:cNvSpPr txBox="1"/>
          <p:nvPr/>
        </p:nvSpPr>
        <p:spPr>
          <a:xfrm>
            <a:off x="5918833" y="223128"/>
            <a:ext cx="2706184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Bloquear – to block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Sufrir – to </a:t>
            </a:r>
            <a:r>
              <a:rPr lang="es-ES_tradnl" sz="2000" dirty="0" err="1">
                <a:latin typeface="Century Gothic" panose="020B0502020202020204" pitchFamily="34" charset="0"/>
              </a:rPr>
              <a:t>suffer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Pasar – to </a:t>
            </a:r>
            <a:r>
              <a:rPr lang="es-ES_tradnl" sz="2000" dirty="0" err="1">
                <a:latin typeface="Century Gothic" panose="020B0502020202020204" pitchFamily="34" charset="0"/>
              </a:rPr>
              <a:t>happen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Ayudar – to </a:t>
            </a:r>
            <a:r>
              <a:rPr lang="es-ES_tradnl" sz="2000" dirty="0" err="1">
                <a:latin typeface="Century Gothic" panose="020B0502020202020204" pitchFamily="34" charset="0"/>
              </a:rPr>
              <a:t>help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La ayuda – </a:t>
            </a:r>
            <a:r>
              <a:rPr lang="es-ES_tradnl" sz="2000" dirty="0" err="1">
                <a:latin typeface="Century Gothic" panose="020B0502020202020204" pitchFamily="34" charset="0"/>
              </a:rPr>
              <a:t>help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ES_tradnl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5DFDD-74B8-E942-9379-9542624F71EC}"/>
              </a:ext>
            </a:extLst>
          </p:cNvPr>
          <p:cNvSpPr txBox="1"/>
          <p:nvPr/>
        </p:nvSpPr>
        <p:spPr>
          <a:xfrm>
            <a:off x="7046700" y="5116970"/>
            <a:ext cx="4881305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Te recomiendo + </a:t>
            </a:r>
            <a:r>
              <a:rPr lang="es-ES_tradnl" sz="2000" dirty="0" err="1">
                <a:latin typeface="Century Gothic" panose="020B0502020202020204" pitchFamily="34" charset="0"/>
              </a:rPr>
              <a:t>inf</a:t>
            </a:r>
            <a:r>
              <a:rPr lang="es-ES_tradnl" sz="20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¿Qué tal si + verbo conjugado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¿Por qué no + verbo conjugado</a:t>
            </a:r>
          </a:p>
          <a:p>
            <a:pPr>
              <a:lnSpc>
                <a:spcPct val="150000"/>
              </a:lnSpc>
            </a:pPr>
            <a:endParaRPr lang="es-ES_tradnl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9854C-8909-2443-85D8-B736DE5180DC}"/>
              </a:ext>
            </a:extLst>
          </p:cNvPr>
          <p:cNvSpPr txBox="1"/>
          <p:nvPr/>
        </p:nvSpPr>
        <p:spPr>
          <a:xfrm>
            <a:off x="8625016" y="478347"/>
            <a:ext cx="3279267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igual– </a:t>
            </a:r>
            <a:r>
              <a:rPr lang="es-ES_tradnl" sz="2000" dirty="0" err="1">
                <a:latin typeface="Century Gothic" panose="020B0502020202020204" pitchFamily="34" charset="0"/>
              </a:rPr>
              <a:t>same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ignorar– to ignore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Parar – to stop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Resolver (o-</a:t>
            </a:r>
            <a:r>
              <a:rPr lang="es-ES_tradnl" sz="2000" dirty="0" err="1">
                <a:latin typeface="Century Gothic" panose="020B0502020202020204" pitchFamily="34" charset="0"/>
              </a:rPr>
              <a:t>ue</a:t>
            </a:r>
            <a:r>
              <a:rPr lang="es-ES_tradnl" sz="2000" dirty="0">
                <a:latin typeface="Century Gothic" panose="020B0502020202020204" pitchFamily="34" charset="0"/>
              </a:rPr>
              <a:t>)– to </a:t>
            </a:r>
            <a:r>
              <a:rPr lang="es-ES_tradnl" sz="2000" dirty="0" err="1">
                <a:latin typeface="Century Gothic" panose="020B0502020202020204" pitchFamily="34" charset="0"/>
              </a:rPr>
              <a:t>solve</a:t>
            </a:r>
            <a:endParaRPr lang="es-ES_tradnl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6ACBD-031E-5E4D-B2BE-465B2B355C88}"/>
              </a:ext>
            </a:extLst>
          </p:cNvPr>
          <p:cNvSpPr txBox="1"/>
          <p:nvPr/>
        </p:nvSpPr>
        <p:spPr>
          <a:xfrm>
            <a:off x="7022978" y="3673289"/>
            <a:ext cx="4881305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¿Qué debo hacer?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Hacerle caso – to </a:t>
            </a:r>
            <a:r>
              <a:rPr lang="es-ES_tradnl" sz="2000" dirty="0" err="1">
                <a:latin typeface="Century Gothic" panose="020B0502020202020204" pitchFamily="34" charset="0"/>
              </a:rPr>
              <a:t>pay</a:t>
            </a:r>
            <a:r>
              <a:rPr lang="es-ES_tradnl" sz="2000" dirty="0">
                <a:latin typeface="Century Gothic" panose="020B0502020202020204" pitchFamily="34" charset="0"/>
              </a:rPr>
              <a:t> </a:t>
            </a:r>
            <a:r>
              <a:rPr lang="es-ES_tradnl" sz="2000" dirty="0" err="1">
                <a:latin typeface="Century Gothic" panose="020B0502020202020204" pitchFamily="34" charset="0"/>
              </a:rPr>
              <a:t>attention</a:t>
            </a:r>
            <a:r>
              <a:rPr lang="es-ES_tradnl" sz="2000" dirty="0">
                <a:latin typeface="Century Gothic" panose="020B0502020202020204" pitchFamily="34" charset="0"/>
              </a:rPr>
              <a:t> to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¡No le/les hagas caso!</a:t>
            </a:r>
          </a:p>
          <a:p>
            <a:pPr>
              <a:lnSpc>
                <a:spcPct val="150000"/>
              </a:lnSpc>
            </a:pPr>
            <a:endParaRPr lang="es-ES_tradn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298</Words>
  <Application>Microsoft Macintosh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Symbol</vt:lpstr>
      <vt:lpstr>Times New Roman</vt:lpstr>
      <vt:lpstr>Office Theme</vt:lpstr>
      <vt:lpstr>martes, el  4 de junio de 2019</vt:lpstr>
      <vt:lpstr>Reto de verbos:</vt:lpstr>
      <vt:lpstr>Escuchamos, escribimos y hablamos https://www.youtube.com/watch?v=_1DBsCs7bqA </vt:lpstr>
      <vt:lpstr>Los pronombres de  objecto directo apuntes</vt:lpstr>
      <vt:lpstr>Práctica de hablar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martes, el  4 de junio de 2019</dc:title>
  <dc:creator>Microsoft Office User</dc:creator>
  <cp:lastModifiedBy>Microsoft Office User</cp:lastModifiedBy>
  <cp:revision>3</cp:revision>
  <dcterms:created xsi:type="dcterms:W3CDTF">2019-06-04T14:38:55Z</dcterms:created>
  <dcterms:modified xsi:type="dcterms:W3CDTF">2019-06-04T19:16:33Z</dcterms:modified>
</cp:coreProperties>
</file>