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06" r:id="rId2"/>
    <p:sldId id="417" r:id="rId3"/>
    <p:sldId id="410" r:id="rId4"/>
    <p:sldId id="409" r:id="rId5"/>
    <p:sldId id="407" r:id="rId6"/>
    <p:sldId id="408" r:id="rId7"/>
    <p:sldId id="416" r:id="rId8"/>
    <p:sldId id="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713"/>
  </p:normalViewPr>
  <p:slideViewPr>
    <p:cSldViewPr snapToGrid="0" snapToObjects="1">
      <p:cViewPr varScale="1">
        <p:scale>
          <a:sx n="104" d="100"/>
          <a:sy n="104" d="100"/>
        </p:scale>
        <p:origin x="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EC48-8132-0F4E-87C2-1406296ED30E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0208-1D20-EE41-93CE-E80B02A0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8B5C3-F672-A341-85E9-5A59A4A552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6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3949-8734-EB4C-BCF2-44E3F0629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A0D8-BB5A-4041-9C12-65656E267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031DA-B266-AF47-8F4C-E5873355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51BE-C562-154B-8AFC-25EF93BD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4EE64-1713-BF4B-AD9B-F0B8A750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D2B1-90BF-FC44-8D2A-B61D4D84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87A16-4580-854E-B4BB-80533AB9E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81E6-23B0-7542-8A45-1F8829E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6CE2-A041-5445-85C8-6C311CF9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98EA1-F73B-814D-913E-1137F881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F07CB-635F-8C42-BF96-E0761EA32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02C8-8707-084A-A82B-D26589310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C0CDB-8652-674C-B25B-FE96668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F0F80-5FE8-404B-92A5-F0879EAA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CE586-B6FD-0143-844B-829E2BD8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0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FC94-9B59-6648-916D-D1112D8A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B0AE-0839-1849-832D-2B19C77C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FFFCC-3C45-AC4B-B575-7FF69139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91DE-607F-B941-ABAD-A649ACE5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B74A-CEE9-EC46-A431-E97AD105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A29E-C83D-194F-9FE4-FAD885E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8935-56C3-324D-9BB9-5E3A89E4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D93FF-2E0C-2240-9678-2D4FC216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E44F-E344-1C41-8713-201E206F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F2EC-EBF0-5344-A67E-DE497717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6FD4-680D-4844-AD14-CDD430F8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693E-136D-654C-9DAD-107E387C0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00735-F093-2D44-8996-8B07B20D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71AD7-D440-104D-B956-1D568621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A6C44-FB60-654A-BBB7-FB626D03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917D9-4B96-8D42-8861-9FB3DBB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3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C94-478D-8D4A-A576-D1301E65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A26F-3800-A645-8C8E-E2D51BD6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4A778-A11A-684A-8F98-F9BC0808C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F68AA-149A-454E-8EB2-EEAEE80F1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7EF8-DEF8-DF49-97F6-BC30DCDE1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A58AE-58A6-1749-B627-8C2B7DE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5801C-AFC8-4A43-9B57-F53C02E7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8E30A-9BE1-A842-80F1-501B30D9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E731-C30F-3A40-A9B7-FF81C5EC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DA76D-EABD-7A47-BC4E-4295E06D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782A2-05F6-A343-A726-020041C0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2FC95-8362-404F-86DD-CF4AE135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0EE3D-5672-BE40-929A-B731EE5E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1D728-DB23-8C45-8149-72D7AC1A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65FE6-C64F-2B47-AE2B-103C08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40B1-1436-074A-A764-AB889166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C322-1535-9D49-A0AC-78523195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231E6-5203-514E-9971-1F987BAC9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7486B-8B91-5F48-BF78-6CB89A4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E94E-01D9-944C-96F5-071F183C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058ED-CA23-9A43-9394-7E680584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023D-EA04-9140-9E8E-B0B2CD5A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D8478-4D0B-1142-9A88-8FAA1A742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3E755-338A-3B44-BC40-DEA103EFA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F8FB5-9B8D-3147-A4C2-52F6824E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863A3-405D-6A41-9766-3AA09CB1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C2A0A-CA39-0649-BA30-F4AF58C2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7A61F-4E6B-C749-A4F9-BBCFB46E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F647F-C2C7-284B-9B70-89F9A054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B01DC-48EB-A149-B9FC-CC160D292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1989-EC83-854D-A216-237D244CDA8D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7EE4-D07B-5A49-852D-28D9C0C97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3522-63E9-B04F-A22A-E17076223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08D6-9ED5-D44B-BB22-8140FACF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file:///Users/ledererp/Desktop/Reto%20%20-%20sacar%205%20forms%20.pptx#-1,1,Pr&#225;ctica del RET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3g/cgd7tm8x16qg8w_nz4fk689cdxjxmz/T/com.microsoft.Word/WebArchiveCopyPasteTempFiles/wtAW3XxAWNVp2JVJziASjaDC8upwHLjqvsfJUAvubXGsaUAAAAASUVORK5CYII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6a0geq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_68vp0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Users/ledererp/Music/iTunes/iTunes%20Media/Music/Unknown%20Artist/Unknown%20Album/Narration%20Vocal%2303.wa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Users/ledererp/Music/iTunes/iTunes%20Media/Music/Unknown%20Artist/Unknown%20Album/Pioneer%20High%20School%202.wa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B51F-E5CC-F646-AC66-767AD825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jueves</a:t>
            </a:r>
            <a:r>
              <a:rPr lang="en-US" dirty="0"/>
              <a:t>, el 6 de </a:t>
            </a:r>
            <a:r>
              <a:rPr lang="en-US" dirty="0" err="1"/>
              <a:t>junio</a:t>
            </a:r>
            <a:r>
              <a:rPr lang="en-US" dirty="0"/>
              <a:t> de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86C4-6D11-1346-B686-89C349CF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79CC2-92E8-C94D-BBD5-6C38418D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46" y="1185437"/>
            <a:ext cx="2719754" cy="48343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56E1DE-8803-3444-B810-2CEBC56EF78B}"/>
              </a:ext>
            </a:extLst>
          </p:cNvPr>
          <p:cNvSpPr txBox="1">
            <a:spLocks/>
          </p:cNvSpPr>
          <p:nvPr/>
        </p:nvSpPr>
        <p:spPr>
          <a:xfrm>
            <a:off x="1524000" y="24384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200" dirty="0"/>
              <a:t>Reto de verbos</a:t>
            </a:r>
          </a:p>
          <a:p>
            <a:r>
              <a:rPr lang="es-ES_tradnl" sz="3200" dirty="0"/>
              <a:t>Práctica de escribir</a:t>
            </a:r>
          </a:p>
          <a:p>
            <a:r>
              <a:rPr lang="es-ES_tradnl" sz="3200" dirty="0"/>
              <a:t>Repaso de vocabulario</a:t>
            </a:r>
          </a:p>
          <a:p>
            <a:r>
              <a:rPr lang="es-ES_tradnl" sz="3200" dirty="0"/>
              <a:t>Práctica de escuchar</a:t>
            </a:r>
          </a:p>
          <a:p>
            <a:r>
              <a:rPr lang="es-ES_tradnl" sz="3200" dirty="0"/>
              <a:t>Práctica de leer</a:t>
            </a:r>
          </a:p>
          <a:p>
            <a:r>
              <a:rPr lang="es-ES_tradnl" sz="3200" dirty="0"/>
              <a:t>Práctica de hablar</a:t>
            </a:r>
          </a:p>
          <a:p>
            <a:r>
              <a:rPr lang="es-ES_tradnl" sz="3200" dirty="0"/>
              <a:t>Los </a:t>
            </a:r>
            <a:r>
              <a:rPr lang="es-ES_tradnl" sz="3200" dirty="0" err="1"/>
              <a:t>DOP’s</a:t>
            </a:r>
            <a:r>
              <a:rPr lang="es-ES_tradnl" sz="3200" dirty="0"/>
              <a:t> con dos verbos si hay tiempo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ES_tradnl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0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5AE6-38D9-DB45-A3F1-265C72EA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</a:t>
            </a:r>
            <a:r>
              <a:rPr lang="en-US" dirty="0"/>
              <a:t> de </a:t>
            </a:r>
            <a:r>
              <a:rPr lang="en-US" dirty="0" err="1"/>
              <a:t>verbos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F541-E70B-284B-8985-217FBA2C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conjugacion</a:t>
            </a:r>
            <a:r>
              <a:rPr lang="en-US" dirty="0"/>
              <a:t> y la </a:t>
            </a:r>
            <a:r>
              <a:rPr lang="en-US" dirty="0" err="1"/>
              <a:t>traducción</a:t>
            </a:r>
            <a:r>
              <a:rPr lang="en-US" dirty="0"/>
              <a:t> del </a:t>
            </a:r>
            <a:r>
              <a:rPr lang="en-US" dirty="0" err="1"/>
              <a:t>verbo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el </a:t>
            </a:r>
            <a:r>
              <a:rPr lang="en-US" dirty="0" err="1"/>
              <a:t>sujeto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hlinkClick r:id="rId2" action="ppaction://hlinkpres?slideindex=1&amp;slidetitle=Práctica del RETO"/>
            <a:extLst>
              <a:ext uri="{FF2B5EF4-FFF2-40B4-BE49-F238E27FC236}">
                <a16:creationId xmlns:a16="http://schemas.microsoft.com/office/drawing/2014/main" id="{CD51FE52-EFBC-1E4A-97E1-474BBF1F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20" y="30216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61B8-9033-084B-8AD4-4A56E97E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¡A </a:t>
            </a:r>
            <a:r>
              <a:rPr lang="en-US" dirty="0" err="1"/>
              <a:t>escribir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FBCB-A0DB-3042-AC80-3214184E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70" y="1428750"/>
            <a:ext cx="9601200" cy="4000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Escribe </a:t>
            </a:r>
            <a:r>
              <a:rPr lang="en-US" dirty="0" err="1"/>
              <a:t>por</a:t>
            </a:r>
            <a:r>
              <a:rPr lang="en-US" dirty="0"/>
              <a:t> 2 </a:t>
            </a:r>
            <a:r>
              <a:rPr lang="en-US" dirty="0" err="1"/>
              <a:t>minutos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tema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h8O0sTsRIRYodM:" descr="Image result for writing icon">
            <a:extLst>
              <a:ext uri="{FF2B5EF4-FFF2-40B4-BE49-F238E27FC236}">
                <a16:creationId xmlns:a16="http://schemas.microsoft.com/office/drawing/2014/main" id="{9CB272CD-ED6F-A044-97EF-52D01A946CC5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0" y="408842"/>
            <a:ext cx="932058" cy="8821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5EFD11-FE84-9E43-B197-241035DEED0B}"/>
              </a:ext>
            </a:extLst>
          </p:cNvPr>
          <p:cNvSpPr/>
          <p:nvPr/>
        </p:nvSpPr>
        <p:spPr>
          <a:xfrm>
            <a:off x="1101969" y="2033954"/>
            <a:ext cx="9999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_tradnl" sz="2800" dirty="0"/>
              <a:t>¿Por qué te gusta o no te gusta tu modelo de móvil?  </a:t>
            </a:r>
          </a:p>
          <a:p>
            <a:r>
              <a:rPr lang="es-ES_tradnl" sz="2800" dirty="0"/>
              <a:t>       Explica con detalle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8B175-1826-2A42-87CD-A745B86BC234}"/>
              </a:ext>
            </a:extLst>
          </p:cNvPr>
          <p:cNvSpPr/>
          <p:nvPr/>
        </p:nvSpPr>
        <p:spPr>
          <a:xfrm>
            <a:off x="1101969" y="3042800"/>
            <a:ext cx="9999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2.  ¿Cuáles con las aplicaciones que usas más? ¿por qué? </a:t>
            </a:r>
          </a:p>
          <a:p>
            <a:r>
              <a:rPr lang="es-ES_tradnl" sz="2800" dirty="0"/>
              <a:t>       Explica con detalle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818D9-15D7-2C4F-9382-B9E45C9CE2C6}"/>
              </a:ext>
            </a:extLst>
          </p:cNvPr>
          <p:cNvSpPr/>
          <p:nvPr/>
        </p:nvSpPr>
        <p:spPr>
          <a:xfrm>
            <a:off x="1101969" y="4051646"/>
            <a:ext cx="9999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3.  ¿De qué sacaste fotos recientemente? ¿por qué? </a:t>
            </a:r>
          </a:p>
          <a:p>
            <a:r>
              <a:rPr lang="es-ES_tradnl" sz="2800" dirty="0"/>
              <a:t>       Explica con detalle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2912C-CFA9-6F49-B31D-18561CB17CE6}"/>
              </a:ext>
            </a:extLst>
          </p:cNvPr>
          <p:cNvSpPr/>
          <p:nvPr/>
        </p:nvSpPr>
        <p:spPr>
          <a:xfrm>
            <a:off x="1101968" y="5146146"/>
            <a:ext cx="9999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4"/>
            </a:pPr>
            <a:r>
              <a:rPr lang="es-ES_tradnl" sz="2800" dirty="0"/>
              <a:t>¿Hiciste una compra por Internet recientemente? ¿Qué </a:t>
            </a:r>
          </a:p>
          <a:p>
            <a:r>
              <a:rPr lang="es-ES_tradnl" sz="2800" dirty="0"/>
              <a:t>     compraste?  ¿por qué? Explica con detalle</a:t>
            </a:r>
          </a:p>
        </p:txBody>
      </p:sp>
    </p:spTree>
    <p:extLst>
      <p:ext uri="{BB962C8B-B14F-4D97-AF65-F5344CB8AC3E}">
        <p14:creationId xmlns:p14="http://schemas.microsoft.com/office/powerpoint/2010/main" val="18626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4B82-20F1-E74C-86CA-35AB7C56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91" y="143189"/>
            <a:ext cx="9601200" cy="1485900"/>
          </a:xfrm>
        </p:spPr>
        <p:txBody>
          <a:bodyPr/>
          <a:lstStyle/>
          <a:p>
            <a:r>
              <a:rPr lang="en-US" dirty="0" err="1"/>
              <a:t>Repaso</a:t>
            </a:r>
            <a:r>
              <a:rPr lang="en-US" dirty="0"/>
              <a:t> de </a:t>
            </a:r>
            <a:r>
              <a:rPr lang="en-US" dirty="0" err="1"/>
              <a:t>vocabulario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F90CA5-8960-8D4D-B666-6884BE30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41" y="886139"/>
            <a:ext cx="2857500" cy="2857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2F5B65-6F53-574A-A5E3-0164423FF3E5}"/>
              </a:ext>
            </a:extLst>
          </p:cNvPr>
          <p:cNvSpPr/>
          <p:nvPr/>
        </p:nvSpPr>
        <p:spPr>
          <a:xfrm>
            <a:off x="1772066" y="4123566"/>
            <a:ext cx="82978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455358"/>
                </a:solidFill>
                <a:latin typeface="hurme_no2-webfont"/>
                <a:hlinkClick r:id="rId3"/>
              </a:rPr>
              <a:t>https://</a:t>
            </a:r>
            <a:r>
              <a:rPr lang="en-US" sz="5400" dirty="0" err="1">
                <a:solidFill>
                  <a:srgbClr val="455358"/>
                </a:solidFill>
                <a:latin typeface="hurme_no2-webfont"/>
                <a:hlinkClick r:id="rId3"/>
              </a:rPr>
              <a:t>quizlet.com</a:t>
            </a:r>
            <a:r>
              <a:rPr lang="en-US" sz="5400" dirty="0">
                <a:solidFill>
                  <a:srgbClr val="455358"/>
                </a:solidFill>
                <a:latin typeface="hurme_no2-webfont"/>
                <a:hlinkClick r:id="rId3"/>
              </a:rPr>
              <a:t>/_6a0geq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89C92-53D4-AC41-A48A-B14ABBA32B3C}"/>
              </a:ext>
            </a:extLst>
          </p:cNvPr>
          <p:cNvSpPr txBox="1"/>
          <p:nvPr/>
        </p:nvSpPr>
        <p:spPr>
          <a:xfrm>
            <a:off x="3219749" y="5286147"/>
            <a:ext cx="451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quizlet.com</a:t>
            </a:r>
            <a:r>
              <a:rPr lang="en-US" sz="2800" dirty="0">
                <a:hlinkClick r:id="rId4"/>
              </a:rPr>
              <a:t>/_68vp0i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937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B501-E597-204C-8953-1362ABE8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20" y="304798"/>
            <a:ext cx="11395483" cy="1441939"/>
          </a:xfrm>
        </p:spPr>
        <p:txBody>
          <a:bodyPr>
            <a:noAutofit/>
          </a:bodyPr>
          <a:lstStyle/>
          <a:p>
            <a:pPr algn="l"/>
            <a:r>
              <a:rPr lang="en-US" altLang="en-US" sz="18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s-ES_tradnl" altLang="en-US" sz="18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Direcciones: </a:t>
            </a:r>
            <a:r>
              <a:rPr lang="es-ES_tradnl" altLang="en-US" sz="1800" i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Escucha a tu profe. Va a dar direcciones a lugares diferentes. Según las instrucciones, escoge la opción mejor para tu destino</a:t>
            </a:r>
            <a:r>
              <a:rPr lang="es-ES_tradnl" altLang="en-US" sz="18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altLang="en-US" sz="18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1800" i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(Listen to your teacher. He/she will give directions to different places. According to the instructions, choose the best option for your destination.)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1BEC-AF79-3340-9DA7-743E8A79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CEF27-6F3F-0945-A502-2653B3E1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3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C8809-12D2-4347-A618-8A17D9A10A6E}"/>
              </a:ext>
            </a:extLst>
          </p:cNvPr>
          <p:cNvSpPr txBox="1"/>
          <p:nvPr/>
        </p:nvSpPr>
        <p:spPr>
          <a:xfrm>
            <a:off x="6406629" y="1904998"/>
            <a:ext cx="2693556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1.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La iglesia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La universidad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cinema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2.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La tienda de música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El centro comercial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restaurante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3.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La iglesia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El museo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café de Internet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s-ES" dirty="0"/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B9155-4A2B-1743-B6DB-F1FD5B1DE4D0}"/>
              </a:ext>
            </a:extLst>
          </p:cNvPr>
          <p:cNvSpPr txBox="1"/>
          <p:nvPr/>
        </p:nvSpPr>
        <p:spPr>
          <a:xfrm>
            <a:off x="9100185" y="1858102"/>
            <a:ext cx="2693556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4.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30000"/>
              </a:lnSpc>
              <a:buAutoNum type="alphaLcPeriod"/>
            </a:pPr>
            <a:r>
              <a:rPr lang="es-ES_tradnl" sz="1600" dirty="0">
                <a:latin typeface="Century Gothic" panose="020B0502020202020204" pitchFamily="34" charset="0"/>
              </a:rPr>
              <a:t>El centro  comercial</a:t>
            </a:r>
          </a:p>
          <a:p>
            <a:pPr lvl="0">
              <a:lnSpc>
                <a:spcPct val="13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b.  El disco</a:t>
            </a:r>
          </a:p>
          <a:p>
            <a:pPr lvl="0">
              <a:lnSpc>
                <a:spcPct val="13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c.  La escuela</a:t>
            </a: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5.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 El museo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La tienda de música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cinema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6.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El restaurante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El hospital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disco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12" name="Action Button: Sound 11">
            <a:hlinkClick r:id="rId2" highlightClick="1"/>
            <a:extLst>
              <a:ext uri="{FF2B5EF4-FFF2-40B4-BE49-F238E27FC236}">
                <a16:creationId xmlns:a16="http://schemas.microsoft.com/office/drawing/2014/main" id="{D1DCB654-ADB4-D04D-B5BF-7AA8CC80F643}"/>
              </a:ext>
            </a:extLst>
          </p:cNvPr>
          <p:cNvSpPr/>
          <p:nvPr/>
        </p:nvSpPr>
        <p:spPr>
          <a:xfrm>
            <a:off x="6096001" y="1233377"/>
            <a:ext cx="2282456" cy="66576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2D503F-A759-5D46-A1AE-6882F9DF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9" y="1566257"/>
            <a:ext cx="5401021" cy="3776411"/>
          </a:xfrm>
          <a:prstGeom prst="rect">
            <a:avLst/>
          </a:prstGeom>
        </p:spPr>
      </p:pic>
      <p:sp>
        <p:nvSpPr>
          <p:cNvPr id="15" name="Action Button: Sound 14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EAAC5148-0A9A-4B40-BF93-65AEA16D2420}"/>
              </a:ext>
            </a:extLst>
          </p:cNvPr>
          <p:cNvSpPr/>
          <p:nvPr/>
        </p:nvSpPr>
        <p:spPr>
          <a:xfrm>
            <a:off x="8490573" y="1215789"/>
            <a:ext cx="2282456" cy="66576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Direcciones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B501-E597-204C-8953-1362ABE8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8" y="457199"/>
            <a:ext cx="11395483" cy="1441939"/>
          </a:xfrm>
        </p:spPr>
        <p:txBody>
          <a:bodyPr>
            <a:noAutofit/>
          </a:bodyPr>
          <a:lstStyle/>
          <a:p>
            <a:pPr algn="l"/>
            <a:r>
              <a:rPr lang="en-US" altLang="en-US" sz="18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s-ES_tradnl" altLang="en-US" sz="1800" b="1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Direcciones: </a:t>
            </a:r>
            <a:r>
              <a:rPr lang="es-ES_tradnl" altLang="en-US" sz="1800" i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Escucha a tu profe. Va a dar direcciones a lugares diferentes. Según las instrucciones, escoge la opción mejor para tu destino</a:t>
            </a:r>
            <a:r>
              <a:rPr lang="es-ES_tradnl" altLang="en-US" sz="18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altLang="en-US" sz="18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1800" i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(Listen to your teacher. He/she will give directions to different places. According to the instructions, choose the best option for your destination.)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1BEC-AF79-3340-9DA7-743E8A79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CEF27-6F3F-0945-A502-2653B3E1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3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146A79-DFB6-744E-B0E2-3786AED8C5F0}"/>
              </a:ext>
            </a:extLst>
          </p:cNvPr>
          <p:cNvPicPr/>
          <p:nvPr/>
        </p:nvPicPr>
        <p:blipFill rotWithShape="1">
          <a:blip r:embed="rId2"/>
          <a:srcRect b="12216"/>
          <a:stretch/>
        </p:blipFill>
        <p:spPr bwMode="auto">
          <a:xfrm>
            <a:off x="398258" y="1899138"/>
            <a:ext cx="600837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C8809-12D2-4347-A618-8A17D9A10A6E}"/>
              </a:ext>
            </a:extLst>
          </p:cNvPr>
          <p:cNvSpPr txBox="1"/>
          <p:nvPr/>
        </p:nvSpPr>
        <p:spPr>
          <a:xfrm>
            <a:off x="6406629" y="1899138"/>
            <a:ext cx="2693556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1.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La iglesia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La universidad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cinema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5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2.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La tienda de música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El centro comercial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restaurante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3.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La iglesia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El museo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café de Internet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s-ES" dirty="0"/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B9155-4A2B-1743-B6DB-F1FD5B1DE4D0}"/>
              </a:ext>
            </a:extLst>
          </p:cNvPr>
          <p:cNvSpPr txBox="1"/>
          <p:nvPr/>
        </p:nvSpPr>
        <p:spPr>
          <a:xfrm>
            <a:off x="9270495" y="1899138"/>
            <a:ext cx="2693556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4.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30000"/>
              </a:lnSpc>
              <a:buAutoNum type="alphaLcPeriod"/>
            </a:pPr>
            <a:r>
              <a:rPr lang="es-ES_tradnl" sz="1600" dirty="0">
                <a:latin typeface="Century Gothic" panose="020B0502020202020204" pitchFamily="34" charset="0"/>
              </a:rPr>
              <a:t>El centro  comercial</a:t>
            </a:r>
          </a:p>
          <a:p>
            <a:pPr lvl="0">
              <a:lnSpc>
                <a:spcPct val="13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b.  El disco</a:t>
            </a:r>
          </a:p>
          <a:p>
            <a:pPr lvl="0">
              <a:lnSpc>
                <a:spcPct val="13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c.  La escuela</a:t>
            </a: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5.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 El museo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La tienda de música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cinema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 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6.  ¿Dónde estás?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a.  El restaurante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b.  El hospital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" sz="1600" dirty="0">
                <a:latin typeface="Century Gothic" panose="020B0502020202020204" pitchFamily="34" charset="0"/>
              </a:rPr>
              <a:t>c.  El disco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91AEF-0312-6643-A9BC-39949AB2A0B1}"/>
              </a:ext>
            </a:extLst>
          </p:cNvPr>
          <p:cNvSpPr txBox="1"/>
          <p:nvPr/>
        </p:nvSpPr>
        <p:spPr>
          <a:xfrm>
            <a:off x="6406628" y="2989328"/>
            <a:ext cx="188155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 El cinema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E3CDC-7430-8345-A419-FC93125501C6}"/>
              </a:ext>
            </a:extLst>
          </p:cNvPr>
          <p:cNvSpPr txBox="1"/>
          <p:nvPr/>
        </p:nvSpPr>
        <p:spPr>
          <a:xfrm>
            <a:off x="6406627" y="3851285"/>
            <a:ext cx="28780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  La tienda de música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4DF15-F082-C04B-A869-C5C1847DE5EB}"/>
              </a:ext>
            </a:extLst>
          </p:cNvPr>
          <p:cNvSpPr txBox="1"/>
          <p:nvPr/>
        </p:nvSpPr>
        <p:spPr>
          <a:xfrm>
            <a:off x="6406628" y="6075584"/>
            <a:ext cx="28780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 El café de Internet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DA3A1B-C8AF-0E49-9199-26437DA7A19C}"/>
              </a:ext>
            </a:extLst>
          </p:cNvPr>
          <p:cNvSpPr txBox="1"/>
          <p:nvPr/>
        </p:nvSpPr>
        <p:spPr>
          <a:xfrm>
            <a:off x="9270494" y="2259567"/>
            <a:ext cx="29215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  El centro comercial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627EDC-4604-7547-BF93-CEA82082A9E6}"/>
              </a:ext>
            </a:extLst>
          </p:cNvPr>
          <p:cNvSpPr txBox="1"/>
          <p:nvPr/>
        </p:nvSpPr>
        <p:spPr>
          <a:xfrm>
            <a:off x="9270494" y="3827801"/>
            <a:ext cx="235293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  El mueso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20784-DAED-A949-98BD-39CF1C947319}"/>
              </a:ext>
            </a:extLst>
          </p:cNvPr>
          <p:cNvSpPr txBox="1"/>
          <p:nvPr/>
        </p:nvSpPr>
        <p:spPr>
          <a:xfrm>
            <a:off x="9270494" y="6085095"/>
            <a:ext cx="235293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 El disco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1DBB-AC2B-EE4C-B5DB-9BD07E53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 de </a:t>
            </a:r>
            <a:r>
              <a:rPr lang="en-US" dirty="0" err="1"/>
              <a:t>hablar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C75E-C1EF-D64B-B70A-F88A8BEB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19" y="1671707"/>
            <a:ext cx="11198065" cy="4217670"/>
          </a:xfrm>
        </p:spPr>
        <p:txBody>
          <a:bodyPr>
            <a:normAutofit lnSpcReduction="10000"/>
          </a:bodyPr>
          <a:lstStyle/>
          <a:p>
            <a:r>
              <a:rPr lang="es-ES_tradnl" sz="2400" dirty="0"/>
              <a:t>Habla con un/a compañero/a</a:t>
            </a:r>
          </a:p>
          <a:p>
            <a:r>
              <a:rPr lang="es-ES_tradnl" sz="2400" dirty="0"/>
              <a:t>Practica las dos lados de la conversación</a:t>
            </a:r>
          </a:p>
          <a:p>
            <a:endParaRPr lang="es-ES_tradnl" sz="2400" dirty="0"/>
          </a:p>
          <a:p>
            <a:r>
              <a:rPr lang="es-ES_tradnl" sz="2400" dirty="0"/>
              <a:t>A:  Un/a amigo/a que tiene un problema con tus redes sociales y pide consejo</a:t>
            </a:r>
          </a:p>
          <a:p>
            <a:r>
              <a:rPr lang="es-ES_tradnl" sz="2400" dirty="0"/>
              <a:t>B:  Un/a amigo/a que pasó lo mismo y  te  ofrece consejos/ recomendaciones</a:t>
            </a:r>
          </a:p>
          <a:p>
            <a:pPr lvl="2"/>
            <a:r>
              <a:rPr lang="es-ES_tradnl" sz="2200" dirty="0"/>
              <a:t>Mandato</a:t>
            </a:r>
          </a:p>
          <a:p>
            <a:pPr lvl="2"/>
            <a:r>
              <a:rPr lang="es-ES_tradnl" sz="2200" dirty="0"/>
              <a:t>recomendación</a:t>
            </a:r>
            <a:endParaRPr lang="es-ES_tradnl" sz="2400" dirty="0"/>
          </a:p>
          <a:p>
            <a:r>
              <a:rPr lang="es-ES_tradnl" sz="2400" dirty="0"/>
              <a:t>Necesitan saludos y despedidas</a:t>
            </a:r>
          </a:p>
          <a:p>
            <a:r>
              <a:rPr lang="es-ES_tradnl" sz="2400" dirty="0"/>
              <a:t>El pretérito / Mandatos  / recomendación</a:t>
            </a:r>
          </a:p>
          <a:p>
            <a:r>
              <a:rPr lang="es-ES_tradnl" sz="2400" dirty="0"/>
              <a:t>Una frase idiomática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2C70-0BA7-6C45-B715-C4869012F340}"/>
              </a:ext>
            </a:extLst>
          </p:cNvPr>
          <p:cNvSpPr txBox="1"/>
          <p:nvPr/>
        </p:nvSpPr>
        <p:spPr>
          <a:xfrm>
            <a:off x="5992340" y="388032"/>
            <a:ext cx="2706184" cy="18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Bloquear – to block</a:t>
            </a:r>
          </a:p>
          <a:p>
            <a:pPr>
              <a:lnSpc>
                <a:spcPct val="15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Una llamada – </a:t>
            </a:r>
            <a:r>
              <a:rPr lang="es-ES_tradnl" sz="1600" dirty="0" err="1">
                <a:latin typeface="Century Gothic" panose="020B0502020202020204" pitchFamily="34" charset="0"/>
              </a:rPr>
              <a:t>phonecall</a:t>
            </a:r>
            <a:endParaRPr lang="es-ES_tradnl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el/la </a:t>
            </a:r>
            <a:r>
              <a:rPr lang="es-ES_tradnl" sz="1600" dirty="0" err="1">
                <a:latin typeface="Century Gothic" panose="020B0502020202020204" pitchFamily="34" charset="0"/>
              </a:rPr>
              <a:t>ciberacosador</a:t>
            </a:r>
            <a:r>
              <a:rPr lang="es-ES_tradnl" sz="1600" dirty="0">
                <a:latin typeface="Century Gothic" panose="020B0502020202020204" pitchFamily="34" charset="0"/>
              </a:rPr>
              <a:t>/a</a:t>
            </a:r>
          </a:p>
          <a:p>
            <a:pPr>
              <a:lnSpc>
                <a:spcPct val="15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Sufrir – to </a:t>
            </a:r>
            <a:r>
              <a:rPr lang="es-ES_tradnl" sz="1600" dirty="0" err="1">
                <a:latin typeface="Century Gothic" panose="020B0502020202020204" pitchFamily="34" charset="0"/>
              </a:rPr>
              <a:t>suffer</a:t>
            </a:r>
            <a:endParaRPr lang="es-ES_tradnl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1600" dirty="0">
                <a:latin typeface="Century Gothic" panose="020B0502020202020204" pitchFamily="34" charset="0"/>
              </a:rPr>
              <a:t>Funcionar – to </a:t>
            </a:r>
            <a:r>
              <a:rPr lang="es-ES_tradnl" sz="1600" dirty="0" err="1">
                <a:latin typeface="Century Gothic" panose="020B0502020202020204" pitchFamily="34" charset="0"/>
              </a:rPr>
              <a:t>work</a:t>
            </a:r>
            <a:endParaRPr lang="es-ES_tradnl" sz="16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5DFDD-74B8-E942-9379-9542624F71EC}"/>
              </a:ext>
            </a:extLst>
          </p:cNvPr>
          <p:cNvSpPr txBox="1"/>
          <p:nvPr/>
        </p:nvSpPr>
        <p:spPr>
          <a:xfrm>
            <a:off x="7022979" y="3801807"/>
            <a:ext cx="4881305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Te recomiendo + </a:t>
            </a:r>
            <a:r>
              <a:rPr lang="es-ES_tradnl" sz="2000" dirty="0" err="1">
                <a:latin typeface="Century Gothic" panose="020B0502020202020204" pitchFamily="34" charset="0"/>
              </a:rPr>
              <a:t>inf</a:t>
            </a:r>
            <a:r>
              <a:rPr lang="es-ES_tradnl" sz="20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Tengo que + </a:t>
            </a:r>
            <a:r>
              <a:rPr lang="es-ES_tradnl" sz="2000" dirty="0" err="1">
                <a:latin typeface="Century Gothic" panose="020B0502020202020204" pitchFamily="34" charset="0"/>
              </a:rPr>
              <a:t>inf</a:t>
            </a:r>
            <a:r>
              <a:rPr lang="es-ES_tradnl" sz="20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¿Qué tal si + verbo conjugado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¿Por qué no + verbo conjugado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9854C-8909-2443-85D8-B736DE5180DC}"/>
              </a:ext>
            </a:extLst>
          </p:cNvPr>
          <p:cNvSpPr txBox="1"/>
          <p:nvPr/>
        </p:nvSpPr>
        <p:spPr>
          <a:xfrm>
            <a:off x="8698524" y="269815"/>
            <a:ext cx="3493476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chatear – to chat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publicar– to post</a:t>
            </a: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buscar– to </a:t>
            </a:r>
            <a:r>
              <a:rPr lang="es-ES_tradnl" sz="2000" dirty="0" err="1">
                <a:latin typeface="Century Gothic" panose="020B0502020202020204" pitchFamily="34" charset="0"/>
              </a:rPr>
              <a:t>search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seguir – to </a:t>
            </a:r>
            <a:r>
              <a:rPr lang="es-ES_tradnl" sz="2000" dirty="0" err="1">
                <a:latin typeface="Century Gothic" panose="020B0502020202020204" pitchFamily="34" charset="0"/>
              </a:rPr>
              <a:t>follow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000" dirty="0">
                <a:latin typeface="Century Gothic" panose="020B0502020202020204" pitchFamily="34" charset="0"/>
              </a:rPr>
              <a:t>Comentar – to </a:t>
            </a:r>
            <a:r>
              <a:rPr lang="es-ES_tradnl" sz="2000" dirty="0" err="1">
                <a:latin typeface="Century Gothic" panose="020B0502020202020204" pitchFamily="34" charset="0"/>
              </a:rPr>
              <a:t>comment</a:t>
            </a:r>
            <a:endParaRPr lang="es-ES_tradn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B9EC-C7F2-DB45-B1B5-5F54E3C4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noche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4ECA-DBF5-234B-A5F2-D35C3E4A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0784" cy="4351338"/>
          </a:xfrm>
        </p:spPr>
        <p:txBody>
          <a:bodyPr/>
          <a:lstStyle/>
          <a:p>
            <a:r>
              <a:rPr lang="en-US" dirty="0"/>
              <a:t>You can do the reading if you wish/ not required</a:t>
            </a:r>
          </a:p>
          <a:p>
            <a:r>
              <a:rPr lang="en-US" dirty="0"/>
              <a:t>Extra credit packet due Monday – !NO partial credit!  ALL done </a:t>
            </a:r>
            <a:r>
              <a:rPr lang="en-US"/>
              <a:t>or NONE!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7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479</Words>
  <Application>Microsoft Macintosh PowerPoint</Application>
  <PresentationFormat>Widescreen</PresentationFormat>
  <Paragraphs>124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Franklin Gothic Book</vt:lpstr>
      <vt:lpstr>hurme_no2-webfont</vt:lpstr>
      <vt:lpstr>Times New Roman</vt:lpstr>
      <vt:lpstr>Office Theme</vt:lpstr>
      <vt:lpstr>jueves, el 6 de junio de 2019</vt:lpstr>
      <vt:lpstr>Reto de verbos:</vt:lpstr>
      <vt:lpstr>¡A escribir!</vt:lpstr>
      <vt:lpstr>Repaso de vocabulario</vt:lpstr>
      <vt:lpstr>D. Direcciones: Escucha a tu profe. Va a dar direcciones a lugares diferentes. Según las instrucciones, escoge la opción mejor para tu destino.  (Listen to your teacher. He/she will give directions to different places. According to the instructions, choose the best option for your destination.)</vt:lpstr>
      <vt:lpstr>D. Direcciones: Escucha a tu profe. Va a dar direcciones a lugares diferentes. Según las instrucciones, escoge la opción mejor para tu destino.  (Listen to your teacher. He/she will give directions to different places. According to the instructions, choose the best option for your destination.)</vt:lpstr>
      <vt:lpstr>Práctica de hablar</vt:lpstr>
      <vt:lpstr>Esta noche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jueves, el 6 de junio de 2019</dc:title>
  <dc:creator>Microsoft Office User</dc:creator>
  <cp:lastModifiedBy>Microsoft Office User</cp:lastModifiedBy>
  <cp:revision>1</cp:revision>
  <dcterms:created xsi:type="dcterms:W3CDTF">2019-06-06T18:57:12Z</dcterms:created>
  <dcterms:modified xsi:type="dcterms:W3CDTF">2019-06-06T19:08:42Z</dcterms:modified>
</cp:coreProperties>
</file>