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1" r:id="rId1"/>
  </p:sldMasterIdLst>
  <p:notesMasterIdLst>
    <p:notesMasterId r:id="rId38"/>
  </p:notesMasterIdLst>
  <p:sldIdLst>
    <p:sldId id="274" r:id="rId2"/>
    <p:sldId id="261" r:id="rId3"/>
    <p:sldId id="263" r:id="rId4"/>
    <p:sldId id="262" r:id="rId5"/>
    <p:sldId id="257" r:id="rId6"/>
    <p:sldId id="258" r:id="rId7"/>
    <p:sldId id="259" r:id="rId8"/>
    <p:sldId id="267" r:id="rId9"/>
    <p:sldId id="285" r:id="rId10"/>
    <p:sldId id="286" r:id="rId11"/>
    <p:sldId id="287" r:id="rId12"/>
    <p:sldId id="288" r:id="rId13"/>
    <p:sldId id="289" r:id="rId14"/>
    <p:sldId id="290" r:id="rId15"/>
    <p:sldId id="269" r:id="rId16"/>
    <p:sldId id="270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71" r:id="rId28"/>
    <p:sldId id="272" r:id="rId29"/>
    <p:sldId id="266" r:id="rId30"/>
    <p:sldId id="268" r:id="rId31"/>
    <p:sldId id="291" r:id="rId32"/>
    <p:sldId id="292" r:id="rId33"/>
    <p:sldId id="265" r:id="rId34"/>
    <p:sldId id="273" r:id="rId35"/>
    <p:sldId id="293" r:id="rId36"/>
    <p:sldId id="294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9" autoAdjust="0"/>
    <p:restoredTop sz="94613" autoAdjust="0"/>
  </p:normalViewPr>
  <p:slideViewPr>
    <p:cSldViewPr snapToGrid="0" snapToObjects="1">
      <p:cViewPr varScale="1">
        <p:scale>
          <a:sx n="99" d="100"/>
          <a:sy n="99" d="100"/>
        </p:scale>
        <p:origin x="-9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09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notesMaster" Target="notesMasters/notes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0A6A2A-D72C-8A4C-903C-9A88B184B1B1}" type="datetimeFigureOut">
              <a:rPr lang="en-US" smtClean="0"/>
              <a:t>4/26/17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078D49-5BE5-2A42-8FB6-AF9BD0F131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957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5194FC-FD2A-DC45-A69B-5165418AF56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56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28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733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2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757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961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3741" y="6122894"/>
            <a:ext cx="2133600" cy="259317"/>
          </a:xfrm>
        </p:spPr>
        <p:txBody>
          <a:bodyPr/>
          <a:lstStyle/>
          <a:p>
            <a:fld id="{25AE17C7-B787-4E50-994D-5E804113A1E9}" type="datetime4">
              <a:rPr lang="en-US" smtClean="0"/>
              <a:pPr/>
              <a:t>April 26,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894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894"/>
            <a:ext cx="762000" cy="271463"/>
          </a:xfrm>
        </p:spPr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7800-479D-41B0-B3F2-2DCE95BA1381}" type="datetime4">
              <a:rPr lang="en-US" smtClean="0"/>
              <a:pPr/>
              <a:t>April 26,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F0C02-0EF4-4745-9D82-E8D3F59464E3}" type="datetime4">
              <a:rPr lang="en-US" smtClean="0"/>
              <a:pPr/>
              <a:t>April 26,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67800-479D-41B0-B3F2-2DCE95BA1381}" type="datetime4">
              <a:rPr lang="en-US" smtClean="0"/>
              <a:pPr/>
              <a:t>April 26,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4/26/17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D7A28-FA93-4136-BDC1-BCCB2687E678}" type="datetimeFigureOut">
              <a:rPr lang="en-US" smtClean="0"/>
              <a:pPr/>
              <a:t>4/26/17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2FBC0-13B8-4B1E-B170-BBEED4A77C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5D68B-21AC-438B-BECE-4F17DA129F19}" type="datetime4">
              <a:rPr lang="en-US" smtClean="0"/>
              <a:pPr/>
              <a:t>April 26,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86873" y="411480"/>
            <a:ext cx="8170254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9259" y="6122894"/>
            <a:ext cx="2133600" cy="259317"/>
          </a:xfrm>
        </p:spPr>
        <p:txBody>
          <a:bodyPr/>
          <a:lstStyle/>
          <a:p>
            <a:fld id="{87367800-479D-41B0-B3F2-2DCE95BA1381}" type="datetime4">
              <a:rPr lang="en-US" smtClean="0"/>
              <a:pPr/>
              <a:t>April 26,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4401"/>
            <a:ext cx="2895600" cy="25781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9F0FCF-2EA5-4FF5-AF14-1CA9C8854AAB}" type="datetime4">
              <a:rPr lang="en-US" smtClean="0"/>
              <a:pPr/>
              <a:t>April 26,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781C6-1634-4A56-B2BE-62150BE83935}" type="datetime4">
              <a:rPr lang="en-US" smtClean="0"/>
              <a:pPr/>
              <a:t>April 26,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72AC2-3C75-4F5F-A929-48958086FE36}" type="datetime4">
              <a:rPr lang="en-US" smtClean="0"/>
              <a:pPr/>
              <a:t>April 26, 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09CF4-4C1A-45DC-BADA-6EFF91CB9ABB}" type="datetime4">
              <a:rPr lang="en-US" smtClean="0"/>
              <a:pPr/>
              <a:t>April 26, 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51C0-B478-4858-ABC7-96406A1C0480}" type="datetime4">
              <a:rPr lang="en-US" smtClean="0"/>
              <a:pPr/>
              <a:t>April 26, 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182880" y="173699"/>
            <a:ext cx="877824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67641A-9D94-4BD6-862F-F651067079BC}" type="datetime4">
              <a:rPr lang="en-US" smtClean="0"/>
              <a:pPr/>
              <a:t>April 26, 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00113" y="244158"/>
            <a:ext cx="7345362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2" y="2133601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" y="6371591"/>
            <a:ext cx="21336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87367800-479D-41B0-B3F2-2DCE95BA1381}" type="datetime4">
              <a:rPr lang="en-US" smtClean="0"/>
              <a:pPr/>
              <a:t>April 26,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8840" y="6371591"/>
            <a:ext cx="28956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44759D-0EFF-4FB2-9CCE-04E00944F0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2" r:id="rId1"/>
    <p:sldLayoutId id="2147484223" r:id="rId2"/>
    <p:sldLayoutId id="2147484224" r:id="rId3"/>
    <p:sldLayoutId id="2147484225" r:id="rId4"/>
    <p:sldLayoutId id="2147484226" r:id="rId5"/>
    <p:sldLayoutId id="2147484227" r:id="rId6"/>
    <p:sldLayoutId id="2147484228" r:id="rId7"/>
    <p:sldLayoutId id="2147484229" r:id="rId8"/>
    <p:sldLayoutId id="2147484230" r:id="rId9"/>
    <p:sldLayoutId id="2147484231" r:id="rId10"/>
    <p:sldLayoutId id="2147484232" r:id="rId11"/>
    <p:sldLayoutId id="2147484233" r:id="rId12"/>
    <p:sldLayoutId id="2147484234" r:id="rId13"/>
    <p:sldLayoutId id="2147484235" r:id="rId14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ink polka do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ouble Wave 3"/>
          <p:cNvSpPr/>
          <p:nvPr/>
        </p:nvSpPr>
        <p:spPr>
          <a:xfrm>
            <a:off x="546329" y="274638"/>
            <a:ext cx="8140471" cy="6293036"/>
          </a:xfrm>
          <a:prstGeom prst="doubleWave">
            <a:avLst/>
          </a:prstGeom>
          <a:solidFill>
            <a:srgbClr val="79D6AF"/>
          </a:solidFill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b="1" spc="5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6532" y="1282288"/>
            <a:ext cx="6827840" cy="378565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000" b="1" baseline="-2500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Angie’s </a:t>
            </a:r>
            <a:r>
              <a:rPr lang="en-US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Spanish</a:t>
            </a:r>
            <a:r>
              <a:rPr lang="en-US" sz="8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AP Test Taking Tips</a:t>
            </a:r>
            <a:endParaRPr lang="en-US" sz="8000" b="1" baseline="-25000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581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 </a:t>
            </a:r>
            <a:r>
              <a:rPr lang="en-US" dirty="0" err="1" smtClean="0"/>
              <a:t>Requiere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b="1" dirty="0" smtClean="0"/>
              <a:t>¡¡¡Responder a </a:t>
            </a:r>
            <a:r>
              <a:rPr lang="en-US" sz="2800" b="1" dirty="0" err="1" smtClean="0"/>
              <a:t>todas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preguntas</a:t>
            </a:r>
            <a:r>
              <a:rPr lang="en-US" sz="2800" b="1" dirty="0" smtClean="0"/>
              <a:t> y </a:t>
            </a:r>
            <a:r>
              <a:rPr lang="en-US" sz="2800" b="1" dirty="0" err="1" smtClean="0"/>
              <a:t>peticiones</a:t>
            </a:r>
            <a:r>
              <a:rPr lang="en-US" sz="2800" b="1" dirty="0" smtClean="0"/>
              <a:t> del </a:t>
            </a:r>
            <a:r>
              <a:rPr lang="en-US" sz="2800" b="1" dirty="0" err="1" smtClean="0"/>
              <a:t>mensaje</a:t>
            </a:r>
            <a:r>
              <a:rPr lang="en-US" sz="2800" b="1" dirty="0" smtClean="0"/>
              <a:t>!!!</a:t>
            </a:r>
          </a:p>
          <a:p>
            <a:pPr marL="514350" indent="-514350">
              <a:buFont typeface="+mj-lt"/>
              <a:buAutoNum type="arabicPeriod" startAt="4"/>
            </a:pPr>
            <a:endParaRPr lang="en-US" sz="2800" b="1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sz="2800" b="1" dirty="0" err="1" smtClean="0"/>
              <a:t>Pedir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más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información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más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detalles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sobre</a:t>
            </a:r>
            <a:r>
              <a:rPr lang="en-US" sz="2800" b="1" dirty="0" smtClean="0"/>
              <a:t> lo </a:t>
            </a:r>
            <a:r>
              <a:rPr lang="en-US" sz="2800" b="1" dirty="0" err="1" smtClean="0"/>
              <a:t>que</a:t>
            </a:r>
            <a:r>
              <a:rPr lang="en-US" sz="2800" b="1" dirty="0" smtClean="0"/>
              <a:t> se </a:t>
            </a:r>
            <a:r>
              <a:rPr lang="en-US" sz="2800" b="1" dirty="0" err="1" smtClean="0"/>
              <a:t>menciona</a:t>
            </a:r>
            <a:r>
              <a:rPr lang="en-US" sz="2800" b="1" dirty="0" smtClean="0"/>
              <a:t> en el </a:t>
            </a:r>
            <a:r>
              <a:rPr lang="en-US" sz="2800" b="1" dirty="0" err="1" smtClean="0"/>
              <a:t>mensaje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3637436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Sugerencias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018" y="1981200"/>
            <a:ext cx="7781970" cy="428961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err="1" smtClean="0"/>
              <a:t>Memoricen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algunos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saludos</a:t>
            </a:r>
            <a:r>
              <a:rPr lang="en-US" sz="2800" b="1" dirty="0" smtClean="0"/>
              <a:t> y </a:t>
            </a:r>
            <a:r>
              <a:rPr lang="en-US" sz="2800" b="1" dirty="0" err="1" smtClean="0"/>
              <a:t>despedidas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formales</a:t>
            </a:r>
            <a:r>
              <a:rPr lang="en-US" sz="2800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 smtClean="0"/>
              <a:t>Subrayen</a:t>
            </a:r>
            <a:r>
              <a:rPr lang="en-US" sz="2800" b="1" dirty="0" smtClean="0"/>
              <a:t> la </a:t>
            </a:r>
            <a:r>
              <a:rPr lang="en-US" sz="2800" b="1" dirty="0" err="1" smtClean="0"/>
              <a:t>información</a:t>
            </a:r>
            <a:r>
              <a:rPr lang="en-US" sz="2800" b="1" dirty="0" smtClean="0"/>
              <a:t> en la </a:t>
            </a:r>
            <a:r>
              <a:rPr lang="en-US" sz="2800" b="1" dirty="0" err="1" smtClean="0"/>
              <a:t>pregunta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que</a:t>
            </a:r>
            <a:r>
              <a:rPr lang="en-US" sz="2800" b="1" dirty="0" smtClean="0"/>
              <a:t> se </a:t>
            </a:r>
            <a:r>
              <a:rPr lang="en-US" sz="2800" b="1" dirty="0" err="1" smtClean="0"/>
              <a:t>debe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incluir</a:t>
            </a:r>
            <a:r>
              <a:rPr lang="en-US" sz="2800" b="1" dirty="0" smtClean="0"/>
              <a:t> en el </a:t>
            </a:r>
            <a:r>
              <a:rPr lang="en-US" sz="2800" b="1" dirty="0" err="1" smtClean="0"/>
              <a:t>correo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electrónico</a:t>
            </a:r>
            <a:r>
              <a:rPr lang="en-US" sz="2800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 smtClean="0"/>
              <a:t>Subrayen</a:t>
            </a:r>
            <a:r>
              <a:rPr lang="en-US" sz="2800" b="1" dirty="0" smtClean="0"/>
              <a:t> la </a:t>
            </a:r>
            <a:r>
              <a:rPr lang="en-US" sz="2800" b="1" dirty="0" err="1" smtClean="0"/>
              <a:t>información</a:t>
            </a:r>
            <a:r>
              <a:rPr lang="en-US" sz="2800" b="1" dirty="0" smtClean="0"/>
              <a:t> de la </a:t>
            </a:r>
            <a:r>
              <a:rPr lang="en-US" sz="2800" b="1" dirty="0" err="1" smtClean="0"/>
              <a:t>carta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que</a:t>
            </a:r>
            <a:r>
              <a:rPr lang="en-US" sz="2800" b="1" dirty="0" smtClean="0"/>
              <a:t> los </a:t>
            </a:r>
            <a:r>
              <a:rPr lang="en-US" sz="2800" b="1" dirty="0" err="1" smtClean="0"/>
              <a:t>ayude</a:t>
            </a:r>
            <a:r>
              <a:rPr lang="en-US" sz="2800" b="1" dirty="0" smtClean="0"/>
              <a:t> a </a:t>
            </a:r>
            <a:r>
              <a:rPr lang="en-US" sz="2800" b="1" dirty="0" err="1" smtClean="0"/>
              <a:t>recordar</a:t>
            </a:r>
            <a:r>
              <a:rPr lang="en-US" sz="2800" b="1" dirty="0" smtClean="0"/>
              <a:t> lo </a:t>
            </a:r>
            <a:r>
              <a:rPr lang="en-US" sz="2800" b="1" dirty="0" err="1" smtClean="0"/>
              <a:t>que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leído</a:t>
            </a:r>
            <a:r>
              <a:rPr lang="en-US" sz="28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77443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36"/>
            <a:ext cx="7570787" cy="1411941"/>
          </a:xfrm>
        </p:spPr>
        <p:txBody>
          <a:bodyPr/>
          <a:lstStyle/>
          <a:p>
            <a:r>
              <a:rPr lang="en-US" sz="4000" dirty="0" err="1" smtClean="0">
                <a:solidFill>
                  <a:srgbClr val="FFF6C1"/>
                </a:solidFill>
              </a:rPr>
              <a:t>Vocabulario</a:t>
            </a:r>
            <a:r>
              <a:rPr lang="en-US" sz="4000" dirty="0" smtClean="0">
                <a:solidFill>
                  <a:srgbClr val="FFF6C1"/>
                </a:solidFill>
              </a:rPr>
              <a:t> </a:t>
            </a:r>
            <a:r>
              <a:rPr lang="en-US" sz="4000" dirty="0" err="1" smtClean="0">
                <a:solidFill>
                  <a:srgbClr val="FFF6C1"/>
                </a:solidFill>
              </a:rPr>
              <a:t>para</a:t>
            </a:r>
            <a:r>
              <a:rPr lang="en-US" sz="4000" dirty="0" smtClean="0">
                <a:solidFill>
                  <a:srgbClr val="FFF6C1"/>
                </a:solidFill>
              </a:rPr>
              <a:t> </a:t>
            </a:r>
            <a:r>
              <a:rPr lang="en-US" sz="4000" dirty="0" err="1" smtClean="0">
                <a:solidFill>
                  <a:srgbClr val="FFF6C1"/>
                </a:solidFill>
              </a:rPr>
              <a:t>pedir</a:t>
            </a:r>
            <a:r>
              <a:rPr lang="en-US" sz="4000" dirty="0" smtClean="0">
                <a:solidFill>
                  <a:srgbClr val="FFF6C1"/>
                </a:solidFill>
              </a:rPr>
              <a:t> </a:t>
            </a:r>
            <a:r>
              <a:rPr lang="en-US" sz="4000" dirty="0" err="1" smtClean="0">
                <a:solidFill>
                  <a:srgbClr val="FFF6C1"/>
                </a:solidFill>
              </a:rPr>
              <a:t>más</a:t>
            </a:r>
            <a:r>
              <a:rPr lang="en-US" sz="4000" dirty="0" smtClean="0">
                <a:solidFill>
                  <a:srgbClr val="FFF6C1"/>
                </a:solidFill>
              </a:rPr>
              <a:t> </a:t>
            </a:r>
            <a:r>
              <a:rPr lang="en-US" sz="4000" dirty="0" err="1" smtClean="0">
                <a:solidFill>
                  <a:srgbClr val="FFF6C1"/>
                </a:solidFill>
              </a:rPr>
              <a:t>información</a:t>
            </a:r>
            <a:r>
              <a:rPr lang="en-US" sz="4000" dirty="0" smtClean="0">
                <a:solidFill>
                  <a:srgbClr val="FFF6C1"/>
                </a:solidFill>
              </a:rPr>
              <a:t> y </a:t>
            </a:r>
            <a:r>
              <a:rPr lang="en-US" sz="4000" dirty="0" err="1" smtClean="0">
                <a:solidFill>
                  <a:srgbClr val="FFF6C1"/>
                </a:solidFill>
              </a:rPr>
              <a:t>más</a:t>
            </a:r>
            <a:r>
              <a:rPr lang="en-US" sz="4000" dirty="0" smtClean="0">
                <a:solidFill>
                  <a:srgbClr val="FFF6C1"/>
                </a:solidFill>
              </a:rPr>
              <a:t> </a:t>
            </a:r>
            <a:r>
              <a:rPr lang="en-US" sz="4000" dirty="0" err="1" smtClean="0">
                <a:solidFill>
                  <a:srgbClr val="FFF6C1"/>
                </a:solidFill>
              </a:rPr>
              <a:t>detalles</a:t>
            </a:r>
            <a:endParaRPr lang="en-US" sz="4000" dirty="0">
              <a:solidFill>
                <a:srgbClr val="FFF6C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76824"/>
            <a:ext cx="7232650" cy="429101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¿</a:t>
            </a:r>
            <a:r>
              <a:rPr lang="en-US" sz="2800" dirty="0" err="1" smtClean="0"/>
              <a:t>Podría</a:t>
            </a:r>
            <a:r>
              <a:rPr lang="en-US" sz="2800" dirty="0" smtClean="0"/>
              <a:t> </a:t>
            </a:r>
            <a:r>
              <a:rPr lang="en-US" sz="2800" dirty="0" err="1" smtClean="0"/>
              <a:t>Usted</a:t>
            </a:r>
            <a:r>
              <a:rPr lang="en-US" sz="2800" dirty="0" smtClean="0"/>
              <a:t> </a:t>
            </a:r>
            <a:r>
              <a:rPr lang="en-US" sz="2800" dirty="0" err="1" smtClean="0"/>
              <a:t>aclarar</a:t>
            </a:r>
            <a:r>
              <a:rPr lang="en-US" sz="2800" dirty="0" smtClean="0"/>
              <a:t> / </a:t>
            </a:r>
            <a:r>
              <a:rPr lang="en-US" sz="2800" dirty="0" err="1" smtClean="0"/>
              <a:t>clarificar</a:t>
            </a:r>
            <a:r>
              <a:rPr lang="en-US" sz="2800" dirty="0" smtClean="0"/>
              <a:t> el </a:t>
            </a:r>
            <a:r>
              <a:rPr lang="en-US" sz="2800" dirty="0" err="1" smtClean="0"/>
              <a:t>asunto</a:t>
            </a:r>
            <a:r>
              <a:rPr lang="en-US" sz="2800" dirty="0" smtClean="0"/>
              <a:t> de...?</a:t>
            </a:r>
          </a:p>
          <a:p>
            <a:endParaRPr lang="en-US" dirty="0" smtClean="0"/>
          </a:p>
          <a:p>
            <a:r>
              <a:rPr lang="en-US" sz="2800" dirty="0" smtClean="0"/>
              <a:t>¿</a:t>
            </a:r>
            <a:r>
              <a:rPr lang="en-US" sz="2800" dirty="0" err="1" smtClean="0"/>
              <a:t>Podría</a:t>
            </a:r>
            <a:r>
              <a:rPr lang="en-US" sz="2800" dirty="0" smtClean="0"/>
              <a:t> </a:t>
            </a:r>
            <a:r>
              <a:rPr lang="en-US" sz="2800" dirty="0" err="1" smtClean="0"/>
              <a:t>Usted</a:t>
            </a:r>
            <a:r>
              <a:rPr lang="en-US" sz="2800" dirty="0" smtClean="0"/>
              <a:t> </a:t>
            </a:r>
            <a:r>
              <a:rPr lang="en-US" sz="2800" dirty="0" err="1" smtClean="0"/>
              <a:t>explicar</a:t>
            </a:r>
            <a:r>
              <a:rPr lang="en-US" sz="2800" dirty="0" smtClean="0"/>
              <a:t>/ </a:t>
            </a:r>
            <a:r>
              <a:rPr lang="en-US" sz="2800" dirty="0" err="1" smtClean="0"/>
              <a:t>darme</a:t>
            </a:r>
            <a:r>
              <a:rPr lang="en-US" sz="2800" dirty="0" smtClean="0"/>
              <a:t> </a:t>
            </a:r>
            <a:r>
              <a:rPr lang="en-US" sz="2800" dirty="0" err="1" smtClean="0"/>
              <a:t>más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información</a:t>
            </a:r>
            <a:r>
              <a:rPr lang="en-US" sz="2800" dirty="0" smtClean="0"/>
              <a:t> </a:t>
            </a:r>
            <a:r>
              <a:rPr lang="en-US" sz="2800" dirty="0" err="1" smtClean="0"/>
              <a:t>sobre</a:t>
            </a:r>
            <a:r>
              <a:rPr lang="en-US" sz="2800" dirty="0" smtClean="0"/>
              <a:t>…?</a:t>
            </a:r>
          </a:p>
          <a:p>
            <a:endParaRPr lang="en-US" dirty="0" smtClean="0"/>
          </a:p>
          <a:p>
            <a:r>
              <a:rPr lang="en-US" sz="2800" dirty="0" smtClean="0"/>
              <a:t>Me </a:t>
            </a:r>
            <a:r>
              <a:rPr lang="en-US" sz="2800" dirty="0" err="1" smtClean="0"/>
              <a:t>gustaría</a:t>
            </a:r>
            <a:r>
              <a:rPr lang="en-US" sz="2800" dirty="0" smtClean="0"/>
              <a:t> saber…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71600" y="2669232"/>
            <a:ext cx="59138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EDDDD"/>
                </a:solidFill>
              </a:rPr>
              <a:t>Would you clarify the matter/issue of…  </a:t>
            </a:r>
            <a:endParaRPr lang="en-US" sz="2400" dirty="0">
              <a:solidFill>
                <a:srgbClr val="8EDDDD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389" y="4419600"/>
            <a:ext cx="84941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EDDDD"/>
                </a:solidFill>
              </a:rPr>
              <a:t>Would you explain  / give me more information about…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50685" y="5943600"/>
            <a:ext cx="3402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EDDDD"/>
                </a:solidFill>
              </a:rPr>
              <a:t>I would like to know…</a:t>
            </a:r>
            <a:endParaRPr lang="en-US" sz="2400" dirty="0">
              <a:solidFill>
                <a:srgbClr val="8E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3818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38" y="420386"/>
            <a:ext cx="7570787" cy="1411941"/>
          </a:xfrm>
        </p:spPr>
        <p:txBody>
          <a:bodyPr/>
          <a:lstStyle/>
          <a:p>
            <a:r>
              <a:rPr lang="en-US" sz="4000" dirty="0" err="1">
                <a:solidFill>
                  <a:srgbClr val="FFF6C1"/>
                </a:solidFill>
              </a:rPr>
              <a:t>Vocabulario</a:t>
            </a:r>
            <a:r>
              <a:rPr lang="en-US" sz="4000" dirty="0">
                <a:solidFill>
                  <a:srgbClr val="FFF6C1"/>
                </a:solidFill>
              </a:rPr>
              <a:t> </a:t>
            </a:r>
            <a:r>
              <a:rPr lang="en-US" sz="4000" dirty="0" err="1">
                <a:solidFill>
                  <a:srgbClr val="FFF6C1"/>
                </a:solidFill>
              </a:rPr>
              <a:t>para</a:t>
            </a:r>
            <a:r>
              <a:rPr lang="en-US" sz="4000" dirty="0">
                <a:solidFill>
                  <a:srgbClr val="FFF6C1"/>
                </a:solidFill>
              </a:rPr>
              <a:t> </a:t>
            </a:r>
            <a:r>
              <a:rPr lang="en-US" sz="4000" dirty="0" err="1">
                <a:solidFill>
                  <a:srgbClr val="FFF6C1"/>
                </a:solidFill>
              </a:rPr>
              <a:t>pedir</a:t>
            </a:r>
            <a:r>
              <a:rPr lang="en-US" sz="4000" dirty="0">
                <a:solidFill>
                  <a:srgbClr val="FFF6C1"/>
                </a:solidFill>
              </a:rPr>
              <a:t> </a:t>
            </a:r>
            <a:r>
              <a:rPr lang="en-US" sz="4000" dirty="0" err="1">
                <a:solidFill>
                  <a:srgbClr val="FFF6C1"/>
                </a:solidFill>
              </a:rPr>
              <a:t>más</a:t>
            </a:r>
            <a:r>
              <a:rPr lang="en-US" sz="4000" dirty="0">
                <a:solidFill>
                  <a:srgbClr val="FFF6C1"/>
                </a:solidFill>
              </a:rPr>
              <a:t> </a:t>
            </a:r>
            <a:r>
              <a:rPr lang="en-US" sz="4000" dirty="0" err="1">
                <a:solidFill>
                  <a:srgbClr val="FFF6C1"/>
                </a:solidFill>
              </a:rPr>
              <a:t>información</a:t>
            </a:r>
            <a:r>
              <a:rPr lang="en-US" sz="4000" dirty="0">
                <a:solidFill>
                  <a:srgbClr val="FFF6C1"/>
                </a:solidFill>
              </a:rPr>
              <a:t> y </a:t>
            </a:r>
            <a:r>
              <a:rPr lang="en-US" sz="4000" dirty="0" err="1">
                <a:solidFill>
                  <a:srgbClr val="FFF6C1"/>
                </a:solidFill>
              </a:rPr>
              <a:t>más</a:t>
            </a:r>
            <a:r>
              <a:rPr lang="en-US" sz="4000" dirty="0">
                <a:solidFill>
                  <a:srgbClr val="FFF6C1"/>
                </a:solidFill>
              </a:rPr>
              <a:t> </a:t>
            </a:r>
            <a:r>
              <a:rPr lang="en-US" sz="4000" dirty="0" err="1">
                <a:solidFill>
                  <a:srgbClr val="FFF6C1"/>
                </a:solidFill>
              </a:rPr>
              <a:t>detalles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2146750"/>
            <a:ext cx="7232650" cy="4291013"/>
          </a:xfrm>
        </p:spPr>
        <p:txBody>
          <a:bodyPr>
            <a:normAutofit/>
          </a:bodyPr>
          <a:lstStyle/>
          <a:p>
            <a:r>
              <a:rPr lang="en-US" dirty="0" smtClean="0"/>
              <a:t>¿Me </a:t>
            </a:r>
            <a:r>
              <a:rPr lang="en-US" dirty="0" err="1" smtClean="0"/>
              <a:t>hace</a:t>
            </a:r>
            <a:r>
              <a:rPr lang="en-US" dirty="0" smtClean="0"/>
              <a:t> </a:t>
            </a:r>
            <a:r>
              <a:rPr lang="en-US" dirty="0" err="1" smtClean="0"/>
              <a:t>Ud</a:t>
            </a:r>
            <a:r>
              <a:rPr lang="en-US" dirty="0" smtClean="0"/>
              <a:t>. el favor de…?</a:t>
            </a:r>
          </a:p>
          <a:p>
            <a:endParaRPr lang="en-US" dirty="0" smtClean="0"/>
          </a:p>
          <a:p>
            <a:r>
              <a:rPr lang="en-US" dirty="0" smtClean="0"/>
              <a:t>¿</a:t>
            </a:r>
            <a:r>
              <a:rPr lang="en-US" dirty="0" err="1" smtClean="0"/>
              <a:t>Podría</a:t>
            </a:r>
            <a:r>
              <a:rPr lang="en-US" dirty="0" smtClean="0"/>
              <a:t> </a:t>
            </a:r>
            <a:r>
              <a:rPr lang="en-US" dirty="0" err="1" smtClean="0"/>
              <a:t>Ud</a:t>
            </a:r>
            <a:r>
              <a:rPr lang="en-US" dirty="0" smtClean="0"/>
              <a:t>. </a:t>
            </a:r>
            <a:r>
              <a:rPr lang="en-US" dirty="0" err="1"/>
              <a:t>d</a:t>
            </a:r>
            <a:r>
              <a:rPr lang="en-US" dirty="0" err="1" smtClean="0"/>
              <a:t>arme</a:t>
            </a:r>
            <a:r>
              <a:rPr lang="en-US" dirty="0" smtClean="0"/>
              <a:t> </a:t>
            </a:r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información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Quisiera</a:t>
            </a:r>
            <a:r>
              <a:rPr lang="en-US" dirty="0" smtClean="0"/>
              <a:t> saber…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9200" y="2514600"/>
            <a:ext cx="45022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EDDDD"/>
                </a:solidFill>
              </a:rPr>
              <a:t>Will you do me the favor of…</a:t>
            </a:r>
            <a:endParaRPr lang="en-US" sz="2400" dirty="0">
              <a:solidFill>
                <a:srgbClr val="8EDDDD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4038600"/>
            <a:ext cx="58698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EDDDD"/>
                </a:solidFill>
              </a:rPr>
              <a:t>Could you give me more information?</a:t>
            </a:r>
            <a:endParaRPr lang="en-US" sz="2400" dirty="0">
              <a:solidFill>
                <a:srgbClr val="8EDDDD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95400" y="5331767"/>
            <a:ext cx="34027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EDDDD"/>
                </a:solidFill>
              </a:rPr>
              <a:t>I would like to know…</a:t>
            </a:r>
            <a:endParaRPr lang="en-US" sz="2400" dirty="0">
              <a:solidFill>
                <a:srgbClr val="8E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99752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20386"/>
            <a:ext cx="7570787" cy="1411941"/>
          </a:xfrm>
        </p:spPr>
        <p:txBody>
          <a:bodyPr/>
          <a:lstStyle/>
          <a:p>
            <a:r>
              <a:rPr lang="en-US" sz="4000" dirty="0" err="1" smtClean="0">
                <a:solidFill>
                  <a:srgbClr val="FFF6C1"/>
                </a:solidFill>
              </a:rPr>
              <a:t>Vocabulario</a:t>
            </a:r>
            <a:r>
              <a:rPr lang="en-US" sz="4000" dirty="0" smtClean="0">
                <a:solidFill>
                  <a:srgbClr val="FFF6C1"/>
                </a:solidFill>
              </a:rPr>
              <a:t> </a:t>
            </a:r>
            <a:r>
              <a:rPr lang="en-US" sz="4000" dirty="0" err="1" smtClean="0">
                <a:solidFill>
                  <a:srgbClr val="FFF6C1"/>
                </a:solidFill>
              </a:rPr>
              <a:t>para</a:t>
            </a:r>
            <a:r>
              <a:rPr lang="en-US" sz="4000" dirty="0" smtClean="0">
                <a:solidFill>
                  <a:srgbClr val="FFF6C1"/>
                </a:solidFill>
              </a:rPr>
              <a:t> </a:t>
            </a:r>
            <a:r>
              <a:rPr lang="en-US" sz="4000" dirty="0" err="1" smtClean="0">
                <a:solidFill>
                  <a:srgbClr val="FFF6C1"/>
                </a:solidFill>
              </a:rPr>
              <a:t>pedir</a:t>
            </a:r>
            <a:r>
              <a:rPr lang="en-US" sz="4000" dirty="0" smtClean="0">
                <a:solidFill>
                  <a:srgbClr val="FFF6C1"/>
                </a:solidFill>
              </a:rPr>
              <a:t> </a:t>
            </a:r>
            <a:r>
              <a:rPr lang="en-US" sz="4000" dirty="0" err="1" smtClean="0">
                <a:solidFill>
                  <a:srgbClr val="FFF6C1"/>
                </a:solidFill>
              </a:rPr>
              <a:t>más</a:t>
            </a:r>
            <a:r>
              <a:rPr lang="en-US" sz="4000" dirty="0" smtClean="0">
                <a:solidFill>
                  <a:srgbClr val="FFF6C1"/>
                </a:solidFill>
              </a:rPr>
              <a:t> </a:t>
            </a:r>
            <a:r>
              <a:rPr lang="en-US" sz="4000" dirty="0" err="1" smtClean="0">
                <a:solidFill>
                  <a:srgbClr val="FFF6C1"/>
                </a:solidFill>
              </a:rPr>
              <a:t>información</a:t>
            </a:r>
            <a:r>
              <a:rPr lang="en-US" sz="4000" dirty="0" smtClean="0">
                <a:solidFill>
                  <a:srgbClr val="FFF6C1"/>
                </a:solidFill>
              </a:rPr>
              <a:t> y </a:t>
            </a:r>
            <a:r>
              <a:rPr lang="en-US" sz="4000" dirty="0" err="1" smtClean="0">
                <a:solidFill>
                  <a:srgbClr val="FFF6C1"/>
                </a:solidFill>
              </a:rPr>
              <a:t>más</a:t>
            </a:r>
            <a:r>
              <a:rPr lang="en-US" sz="4000" dirty="0" smtClean="0">
                <a:solidFill>
                  <a:srgbClr val="FFF6C1"/>
                </a:solidFill>
              </a:rPr>
              <a:t> </a:t>
            </a:r>
            <a:r>
              <a:rPr lang="en-US" sz="4000" dirty="0" err="1" smtClean="0">
                <a:solidFill>
                  <a:srgbClr val="FFF6C1"/>
                </a:solidFill>
              </a:rPr>
              <a:t>detalles</a:t>
            </a:r>
            <a:endParaRPr lang="en-US" sz="4000" dirty="0">
              <a:solidFill>
                <a:srgbClr val="FFF6C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18289"/>
            <a:ext cx="7570787" cy="4289611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Quisiera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</a:t>
            </a:r>
            <a:r>
              <a:rPr lang="en-US" sz="2800" dirty="0" err="1" smtClean="0"/>
              <a:t>Ud</a:t>
            </a:r>
            <a:r>
              <a:rPr lang="en-US" sz="2800" dirty="0" smtClean="0"/>
              <a:t>. me </a:t>
            </a:r>
            <a:r>
              <a:rPr lang="en-US" sz="2800" dirty="0" err="1" smtClean="0"/>
              <a:t>diera</a:t>
            </a:r>
            <a:r>
              <a:rPr lang="en-US" sz="2800" dirty="0"/>
              <a:t> </a:t>
            </a:r>
            <a:r>
              <a:rPr lang="en-US" sz="2800" dirty="0" smtClean="0"/>
              <a:t>/ </a:t>
            </a:r>
            <a:r>
              <a:rPr lang="en-US" sz="2800" dirty="0" err="1" smtClean="0"/>
              <a:t>dijera</a:t>
            </a:r>
            <a:r>
              <a:rPr lang="en-US" sz="2800" dirty="0" smtClean="0"/>
              <a:t> / </a:t>
            </a:r>
            <a:r>
              <a:rPr lang="en-US" sz="2800" dirty="0" err="1" smtClean="0"/>
              <a:t>aclarara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¿</a:t>
            </a:r>
            <a:r>
              <a:rPr lang="en-US" sz="2800" dirty="0" err="1" smtClean="0"/>
              <a:t>Sería</a:t>
            </a:r>
            <a:r>
              <a:rPr lang="en-US" sz="2800" dirty="0" smtClean="0"/>
              <a:t> </a:t>
            </a:r>
            <a:r>
              <a:rPr lang="en-US" sz="2800" dirty="0" err="1" smtClean="0"/>
              <a:t>Ud</a:t>
            </a:r>
            <a:r>
              <a:rPr lang="en-US" sz="2800" dirty="0" smtClean="0"/>
              <a:t>. tan </a:t>
            </a:r>
            <a:r>
              <a:rPr lang="en-US" sz="2800" dirty="0" err="1" smtClean="0"/>
              <a:t>amable</a:t>
            </a:r>
            <a:r>
              <a:rPr lang="en-US" sz="2800" dirty="0" smtClean="0"/>
              <a:t> de </a:t>
            </a:r>
            <a:r>
              <a:rPr lang="en-US" sz="2800" dirty="0" err="1" smtClean="0"/>
              <a:t>facilitarme</a:t>
            </a:r>
            <a:r>
              <a:rPr lang="en-US" sz="2800" dirty="0" smtClean="0"/>
              <a:t> </a:t>
            </a:r>
            <a:r>
              <a:rPr lang="en-US" sz="2800" dirty="0" err="1" smtClean="0"/>
              <a:t>más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información</a:t>
            </a:r>
            <a:r>
              <a:rPr lang="en-US" sz="2800" dirty="0" smtClean="0"/>
              <a:t> </a:t>
            </a:r>
            <a:r>
              <a:rPr lang="en-US" sz="2800" dirty="0" err="1" smtClean="0"/>
              <a:t>sobre</a:t>
            </a:r>
            <a:r>
              <a:rPr lang="en-US" sz="2800" dirty="0" smtClean="0"/>
              <a:t>… 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3334379" y="2681623"/>
            <a:ext cx="48432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EDDDD"/>
                </a:solidFill>
              </a:rPr>
              <a:t>I would like for you to give me / </a:t>
            </a:r>
          </a:p>
          <a:p>
            <a:r>
              <a:rPr lang="en-US" sz="2400" dirty="0" smtClean="0">
                <a:solidFill>
                  <a:srgbClr val="8EDDDD"/>
                </a:solidFill>
              </a:rPr>
              <a:t>to tell me / to clarify for me…</a:t>
            </a:r>
            <a:endParaRPr lang="en-US" sz="2400" dirty="0">
              <a:solidFill>
                <a:srgbClr val="8EDDDD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949450"/>
            <a:ext cx="70722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8EDDDD"/>
                </a:solidFill>
              </a:rPr>
              <a:t>Would you be so kind as to provide (me) more </a:t>
            </a:r>
          </a:p>
          <a:p>
            <a:r>
              <a:rPr lang="en-US" sz="2400" dirty="0" smtClean="0">
                <a:solidFill>
                  <a:srgbClr val="8EDDDD"/>
                </a:solidFill>
              </a:rPr>
              <a:t>information on…</a:t>
            </a:r>
            <a:endParaRPr lang="en-US" sz="2400" dirty="0">
              <a:solidFill>
                <a:srgbClr val="8EDDD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058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Tips- Overall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5079" y="1681430"/>
            <a:ext cx="8360563" cy="4903191"/>
          </a:xfrm>
        </p:spPr>
        <p:txBody>
          <a:bodyPr>
            <a:normAutofit fontScale="85000" lnSpcReduction="10000"/>
          </a:bodyPr>
          <a:lstStyle/>
          <a:p>
            <a:pPr lvl="0" fontAlgn="base"/>
            <a:r>
              <a:rPr lang="en-US" dirty="0" smtClean="0"/>
              <a:t>Based </a:t>
            </a:r>
            <a:r>
              <a:rPr lang="en-US" dirty="0"/>
              <a:t>on three sources:  un audio,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tabla</a:t>
            </a:r>
            <a:r>
              <a:rPr lang="en-US" dirty="0"/>
              <a:t>, un </a:t>
            </a:r>
            <a:r>
              <a:rPr lang="en-US" dirty="0" err="1" smtClean="0"/>
              <a:t>artículo</a:t>
            </a:r>
            <a:r>
              <a:rPr lang="en-US" dirty="0" smtClean="0"/>
              <a:t> </a:t>
            </a:r>
            <a:endParaRPr lang="en-US" dirty="0"/>
          </a:p>
          <a:p>
            <a:pPr lvl="0" fontAlgn="base"/>
            <a:r>
              <a:rPr lang="en-US" b="1" dirty="0"/>
              <a:t>Time is of the essence</a:t>
            </a:r>
          </a:p>
          <a:p>
            <a:pPr lvl="1" fontAlgn="base"/>
            <a:r>
              <a:rPr lang="en-US" sz="1900" dirty="0"/>
              <a:t>1 min, read the prompt</a:t>
            </a:r>
          </a:p>
          <a:p>
            <a:pPr lvl="1" fontAlgn="base"/>
            <a:r>
              <a:rPr lang="en-US" sz="1900" dirty="0"/>
              <a:t>6 min read the article and </a:t>
            </a:r>
            <a:r>
              <a:rPr lang="en-US" sz="1900" dirty="0" err="1"/>
              <a:t>tabla</a:t>
            </a:r>
            <a:r>
              <a:rPr lang="en-US" sz="1900" dirty="0"/>
              <a:t>, underlining pieces of evidence you want to use</a:t>
            </a:r>
          </a:p>
          <a:p>
            <a:pPr lvl="1" fontAlgn="base"/>
            <a:r>
              <a:rPr lang="en-US" sz="1900" dirty="0"/>
              <a:t>6 min of audio</a:t>
            </a:r>
          </a:p>
          <a:p>
            <a:pPr lvl="1" fontAlgn="base"/>
            <a:r>
              <a:rPr lang="en-US" sz="1900" dirty="0"/>
              <a:t>37 min to write </a:t>
            </a:r>
          </a:p>
          <a:p>
            <a:pPr lvl="1" fontAlgn="base"/>
            <a:r>
              <a:rPr lang="en-US" sz="1900" dirty="0"/>
              <a:t>3 min to proofread</a:t>
            </a:r>
          </a:p>
          <a:p>
            <a:pPr lvl="0" fontAlgn="base"/>
            <a:r>
              <a:rPr lang="en-US" dirty="0"/>
              <a:t>this essay is more a ROUGH DRAFT, a race against time</a:t>
            </a:r>
          </a:p>
          <a:p>
            <a:pPr lvl="0" fontAlgn="base"/>
            <a:r>
              <a:rPr lang="en-US" b="1" dirty="0"/>
              <a:t>Beware of summarizing, you must PERSUADE</a:t>
            </a:r>
            <a:endParaRPr lang="en-US" dirty="0"/>
          </a:p>
          <a:p>
            <a:pPr lvl="0" fontAlgn="base"/>
            <a:r>
              <a:rPr lang="en-US" dirty="0"/>
              <a:t>Organize your essay well with a clear intro, body (2-3 paragraphs) and </a:t>
            </a:r>
            <a:r>
              <a:rPr lang="en-US" dirty="0" smtClean="0"/>
              <a:t>conclusion: SKIP at least TWO lines between each Paragraph</a:t>
            </a:r>
            <a:endParaRPr lang="en-US" dirty="0"/>
          </a:p>
          <a:p>
            <a:pPr lvl="1" fontAlgn="base"/>
            <a:r>
              <a:rPr lang="en-US" sz="2400" dirty="0"/>
              <a:t>more writing is NOT necessarily better, make sure you have clear and convincing </a:t>
            </a:r>
            <a:r>
              <a:rPr lang="en-US" sz="2400" dirty="0" smtClean="0"/>
              <a:t>ideas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122834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Tips: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37" y="1716705"/>
            <a:ext cx="8348805" cy="4703300"/>
          </a:xfrm>
        </p:spPr>
        <p:txBody>
          <a:bodyPr>
            <a:normAutofit/>
          </a:bodyPr>
          <a:lstStyle/>
          <a:p>
            <a:pPr lvl="0" fontAlgn="base"/>
            <a:r>
              <a:rPr lang="en-US" dirty="0" smtClean="0"/>
              <a:t>needs </a:t>
            </a:r>
            <a:r>
              <a:rPr lang="en-US" dirty="0"/>
              <a:t>to be well crafted, as it is the first impression for your reader </a:t>
            </a:r>
          </a:p>
          <a:p>
            <a:pPr lvl="1" fontAlgn="base"/>
            <a:r>
              <a:rPr lang="en-US" sz="2400" dirty="0"/>
              <a:t>do not simply take the prompt and recycle it: paraphrase and use your own </a:t>
            </a:r>
            <a:r>
              <a:rPr lang="en-US" sz="2400" dirty="0" smtClean="0"/>
              <a:t>words</a:t>
            </a:r>
            <a:endParaRPr lang="en-US" sz="2400" dirty="0"/>
          </a:p>
          <a:p>
            <a:pPr lvl="1" fontAlgn="base"/>
            <a:r>
              <a:rPr lang="en-US" sz="2400" dirty="0"/>
              <a:t>3 </a:t>
            </a:r>
            <a:r>
              <a:rPr lang="en-US" sz="2400" dirty="0" smtClean="0"/>
              <a:t>sentences: hook</a:t>
            </a:r>
            <a:r>
              <a:rPr lang="en-US" sz="2400" dirty="0"/>
              <a:t>, bridge, thesis</a:t>
            </a:r>
          </a:p>
          <a:p>
            <a:pPr lvl="1" fontAlgn="base"/>
            <a:r>
              <a:rPr lang="en-US" sz="2400" dirty="0"/>
              <a:t>Clear, short and impactful hook, DO NOT write a boring rhetorical question</a:t>
            </a:r>
          </a:p>
          <a:p>
            <a:pPr lvl="1" fontAlgn="base"/>
            <a:r>
              <a:rPr lang="en-US" sz="2400" dirty="0"/>
              <a:t>Clear persuasive thesis that takes a side </a:t>
            </a:r>
            <a:r>
              <a:rPr lang="en-US" sz="2400" dirty="0" smtClean="0"/>
              <a:t>and </a:t>
            </a:r>
            <a:r>
              <a:rPr lang="en-US" sz="2400" dirty="0"/>
              <a:t>mentions 3 key ideas (one per paragraph): Don’t try to argue both </a:t>
            </a:r>
            <a:r>
              <a:rPr lang="en-US" sz="2400" dirty="0" smtClean="0"/>
              <a:t>sides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224586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rocess 26"/>
          <p:cNvSpPr/>
          <p:nvPr/>
        </p:nvSpPr>
        <p:spPr>
          <a:xfrm>
            <a:off x="5516072" y="5327892"/>
            <a:ext cx="1866955" cy="1090849"/>
          </a:xfrm>
          <a:prstGeom prst="flowChartProcess">
            <a:avLst/>
          </a:prstGeom>
          <a:ln>
            <a:solidFill>
              <a:srgbClr val="65C2D4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7-Point Star 42"/>
          <p:cNvSpPr/>
          <p:nvPr/>
        </p:nvSpPr>
        <p:spPr>
          <a:xfrm>
            <a:off x="7178844" y="5069777"/>
            <a:ext cx="1841841" cy="1521764"/>
          </a:xfrm>
          <a:prstGeom prst="star7">
            <a:avLst/>
          </a:prstGeom>
          <a:solidFill>
            <a:srgbClr val="FFFF00"/>
          </a:solidFill>
          <a:ln w="57150" cmpd="sng">
            <a:solidFill>
              <a:srgbClr val="51A6C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onnector 43"/>
          <p:cNvSpPr/>
          <p:nvPr/>
        </p:nvSpPr>
        <p:spPr>
          <a:xfrm>
            <a:off x="5512420" y="1738595"/>
            <a:ext cx="2484517" cy="1012920"/>
          </a:xfrm>
          <a:prstGeom prst="flowChartConnector">
            <a:avLst/>
          </a:prstGeom>
          <a:ln w="19050" cmpd="sng">
            <a:solidFill>
              <a:srgbClr val="2A7E9A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dirty="0">
              <a:solidFill>
                <a:srgbClr val="4A2E94"/>
              </a:solidFill>
            </a:endParaRPr>
          </a:p>
        </p:txBody>
      </p:sp>
      <p:sp>
        <p:nvSpPr>
          <p:cNvPr id="3" name="Connector 2"/>
          <p:cNvSpPr/>
          <p:nvPr/>
        </p:nvSpPr>
        <p:spPr>
          <a:xfrm>
            <a:off x="2027844" y="227799"/>
            <a:ext cx="3976639" cy="1314259"/>
          </a:xfrm>
          <a:prstGeom prst="flowChartConnector">
            <a:avLst/>
          </a:prstGeom>
          <a:solidFill>
            <a:srgbClr val="65C2D4"/>
          </a:solidFill>
          <a:ln w="38100" cmpd="sng">
            <a:solidFill>
              <a:srgbClr val="2A7E9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nector 3"/>
          <p:cNvSpPr/>
          <p:nvPr/>
        </p:nvSpPr>
        <p:spPr>
          <a:xfrm>
            <a:off x="296811" y="1738595"/>
            <a:ext cx="2484517" cy="1012920"/>
          </a:xfrm>
          <a:prstGeom prst="flowChartConnector">
            <a:avLst/>
          </a:prstGeom>
          <a:solidFill>
            <a:srgbClr val="FF9D88"/>
          </a:solidFill>
          <a:ln w="19050" cmpd="sng">
            <a:solidFill>
              <a:srgbClr val="2A7E9A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9D88"/>
              </a:solidFill>
            </a:endParaRPr>
          </a:p>
        </p:txBody>
      </p:sp>
      <p:sp>
        <p:nvSpPr>
          <p:cNvPr id="7" name="Process 6"/>
          <p:cNvSpPr/>
          <p:nvPr/>
        </p:nvSpPr>
        <p:spPr>
          <a:xfrm>
            <a:off x="557697" y="3011767"/>
            <a:ext cx="2116035" cy="941287"/>
          </a:xfrm>
          <a:prstGeom prst="flowChartProcess">
            <a:avLst/>
          </a:prstGeom>
          <a:solidFill>
            <a:srgbClr val="FF9D88"/>
          </a:solidFill>
          <a:ln>
            <a:solidFill>
              <a:srgbClr val="65C2D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nector 12"/>
          <p:cNvSpPr/>
          <p:nvPr/>
        </p:nvSpPr>
        <p:spPr>
          <a:xfrm>
            <a:off x="2892765" y="1738595"/>
            <a:ext cx="2484517" cy="1012920"/>
          </a:xfrm>
          <a:prstGeom prst="flowChartConnector">
            <a:avLst/>
          </a:prstGeom>
          <a:ln w="19050" cmpd="sng">
            <a:solidFill>
              <a:srgbClr val="2A7E9A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800" dirty="0">
              <a:solidFill>
                <a:srgbClr val="4A2E94"/>
              </a:solidFill>
            </a:endParaRPr>
          </a:p>
        </p:txBody>
      </p:sp>
      <p:sp>
        <p:nvSpPr>
          <p:cNvPr id="20" name="Process 19"/>
          <p:cNvSpPr/>
          <p:nvPr/>
        </p:nvSpPr>
        <p:spPr>
          <a:xfrm>
            <a:off x="557697" y="4110533"/>
            <a:ext cx="2116035" cy="941287"/>
          </a:xfrm>
          <a:prstGeom prst="flowChartProcess">
            <a:avLst/>
          </a:prstGeom>
          <a:solidFill>
            <a:srgbClr val="FF9D88"/>
          </a:solidFill>
          <a:ln>
            <a:solidFill>
              <a:srgbClr val="65C2D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Process 20"/>
          <p:cNvSpPr/>
          <p:nvPr/>
        </p:nvSpPr>
        <p:spPr>
          <a:xfrm>
            <a:off x="557697" y="5260527"/>
            <a:ext cx="2116035" cy="1158214"/>
          </a:xfrm>
          <a:prstGeom prst="flowChartProcess">
            <a:avLst/>
          </a:prstGeom>
          <a:solidFill>
            <a:srgbClr val="FF9D88"/>
          </a:solidFill>
          <a:ln>
            <a:solidFill>
              <a:srgbClr val="65C2D4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Process 21"/>
          <p:cNvSpPr/>
          <p:nvPr/>
        </p:nvSpPr>
        <p:spPr>
          <a:xfrm>
            <a:off x="3031194" y="3025655"/>
            <a:ext cx="2116035" cy="941287"/>
          </a:xfrm>
          <a:prstGeom prst="flowChartProcess">
            <a:avLst/>
          </a:prstGeom>
          <a:ln>
            <a:solidFill>
              <a:srgbClr val="65C2D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Process 22"/>
          <p:cNvSpPr/>
          <p:nvPr/>
        </p:nvSpPr>
        <p:spPr>
          <a:xfrm>
            <a:off x="3040771" y="4110533"/>
            <a:ext cx="2116035" cy="941287"/>
          </a:xfrm>
          <a:prstGeom prst="flowChartProcess">
            <a:avLst/>
          </a:prstGeom>
          <a:ln>
            <a:solidFill>
              <a:srgbClr val="65C2D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Process 23"/>
          <p:cNvSpPr/>
          <p:nvPr/>
        </p:nvSpPr>
        <p:spPr>
          <a:xfrm>
            <a:off x="5537133" y="3004566"/>
            <a:ext cx="2116035" cy="941287"/>
          </a:xfrm>
          <a:prstGeom prst="flowChartProcess">
            <a:avLst/>
          </a:prstGeom>
          <a:ln>
            <a:solidFill>
              <a:srgbClr val="65C2D4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Process 24"/>
          <p:cNvSpPr/>
          <p:nvPr/>
        </p:nvSpPr>
        <p:spPr>
          <a:xfrm>
            <a:off x="5537133" y="4110533"/>
            <a:ext cx="2116035" cy="941287"/>
          </a:xfrm>
          <a:prstGeom prst="flowChartProcess">
            <a:avLst/>
          </a:prstGeom>
          <a:ln>
            <a:solidFill>
              <a:srgbClr val="65C2D4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rocess 25"/>
          <p:cNvSpPr/>
          <p:nvPr/>
        </p:nvSpPr>
        <p:spPr>
          <a:xfrm>
            <a:off x="3053453" y="5284929"/>
            <a:ext cx="2116035" cy="1133812"/>
          </a:xfrm>
          <a:prstGeom prst="flowChartProcess">
            <a:avLst/>
          </a:prstGeom>
          <a:ln>
            <a:solidFill>
              <a:srgbClr val="65C2D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2533961" y="416768"/>
            <a:ext cx="299220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rgbClr val="4A2E94"/>
                </a:solidFill>
              </a:rPr>
              <a:t>Oración</a:t>
            </a:r>
            <a:r>
              <a:rPr lang="en-US" sz="2800" dirty="0" smtClean="0">
                <a:solidFill>
                  <a:srgbClr val="4A2E94"/>
                </a:solidFill>
              </a:rPr>
              <a:t> de </a:t>
            </a:r>
            <a:r>
              <a:rPr lang="en-US" sz="2800" dirty="0" err="1">
                <a:solidFill>
                  <a:srgbClr val="4A2E94"/>
                </a:solidFill>
              </a:rPr>
              <a:t>t</a:t>
            </a:r>
            <a:r>
              <a:rPr lang="en-US" sz="2800" dirty="0" err="1" smtClean="0">
                <a:solidFill>
                  <a:srgbClr val="4A2E94"/>
                </a:solidFill>
              </a:rPr>
              <a:t>esis</a:t>
            </a:r>
            <a:endParaRPr lang="en-US" sz="2800" dirty="0" smtClean="0">
              <a:solidFill>
                <a:srgbClr val="4A2E94"/>
              </a:solidFill>
            </a:endParaRPr>
          </a:p>
          <a:p>
            <a:pPr algn="ctr"/>
            <a:r>
              <a:rPr lang="en-US" sz="2800" dirty="0" err="1" smtClean="0">
                <a:solidFill>
                  <a:srgbClr val="4A2E94"/>
                </a:solidFill>
              </a:rPr>
              <a:t>Tres</a:t>
            </a:r>
            <a:r>
              <a:rPr lang="en-US" sz="2800" dirty="0" smtClean="0">
                <a:solidFill>
                  <a:srgbClr val="4A2E94"/>
                </a:solidFill>
              </a:rPr>
              <a:t> </a:t>
            </a:r>
            <a:r>
              <a:rPr lang="en-US" sz="2800" dirty="0" err="1">
                <a:solidFill>
                  <a:srgbClr val="4A2E94"/>
                </a:solidFill>
              </a:rPr>
              <a:t>r</a:t>
            </a:r>
            <a:r>
              <a:rPr lang="en-US" sz="2800" dirty="0" err="1" smtClean="0">
                <a:solidFill>
                  <a:srgbClr val="4A2E94"/>
                </a:solidFill>
              </a:rPr>
              <a:t>azones</a:t>
            </a:r>
            <a:endParaRPr lang="en-US" sz="2800" dirty="0">
              <a:solidFill>
                <a:srgbClr val="4A2E94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2854" y="1950251"/>
            <a:ext cx="1811539" cy="523220"/>
          </a:xfrm>
          <a:prstGeom prst="rect">
            <a:avLst/>
          </a:prstGeom>
          <a:solidFill>
            <a:srgbClr val="65C2D4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4A2E94"/>
                </a:solidFill>
              </a:rPr>
              <a:t>Razón</a:t>
            </a:r>
            <a:r>
              <a:rPr lang="en-US" sz="2800" dirty="0" smtClean="0">
                <a:solidFill>
                  <a:srgbClr val="4A2E94"/>
                </a:solidFill>
              </a:rPr>
              <a:t> #1</a:t>
            </a:r>
            <a:endParaRPr lang="en-US" sz="2800" dirty="0">
              <a:solidFill>
                <a:srgbClr val="4A2E94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72824" y="1965371"/>
            <a:ext cx="1811539" cy="523220"/>
          </a:xfrm>
          <a:prstGeom prst="rect">
            <a:avLst/>
          </a:prstGeom>
          <a:solidFill>
            <a:srgbClr val="65C2D4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4A2E94"/>
                </a:solidFill>
              </a:rPr>
              <a:t>Razón</a:t>
            </a:r>
            <a:r>
              <a:rPr lang="en-US" sz="2800" dirty="0" smtClean="0">
                <a:solidFill>
                  <a:srgbClr val="4A2E94"/>
                </a:solidFill>
              </a:rPr>
              <a:t> #2</a:t>
            </a:r>
            <a:endParaRPr lang="en-US" sz="2800" dirty="0">
              <a:solidFill>
                <a:srgbClr val="4A2E94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841629" y="1965371"/>
            <a:ext cx="1811539" cy="523220"/>
          </a:xfrm>
          <a:prstGeom prst="rect">
            <a:avLst/>
          </a:prstGeom>
          <a:solidFill>
            <a:srgbClr val="65C2D4"/>
          </a:solidFill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rgbClr val="4A2E94"/>
                </a:solidFill>
              </a:rPr>
              <a:t>Razón</a:t>
            </a:r>
            <a:r>
              <a:rPr lang="en-US" sz="2800" dirty="0" smtClean="0">
                <a:solidFill>
                  <a:srgbClr val="4A2E94"/>
                </a:solidFill>
              </a:rPr>
              <a:t> #3</a:t>
            </a:r>
            <a:endParaRPr lang="en-US" sz="2800" dirty="0">
              <a:solidFill>
                <a:srgbClr val="4A2E94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90996" y="3025655"/>
            <a:ext cx="1364526" cy="830997"/>
          </a:xfrm>
          <a:prstGeom prst="rect">
            <a:avLst/>
          </a:prstGeom>
          <a:solidFill>
            <a:srgbClr val="FF9D88"/>
          </a:solidFill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rgbClr val="4A2E94"/>
                </a:solidFill>
              </a:rPr>
              <a:t>Explica</a:t>
            </a:r>
            <a:r>
              <a:rPr lang="en-US" sz="2400" dirty="0" smtClean="0">
                <a:solidFill>
                  <a:srgbClr val="4A2E94"/>
                </a:solidFill>
              </a:rPr>
              <a:t> </a:t>
            </a:r>
          </a:p>
          <a:p>
            <a:r>
              <a:rPr lang="en-US" sz="2400" dirty="0" smtClean="0">
                <a:solidFill>
                  <a:srgbClr val="4A2E94"/>
                </a:solidFill>
              </a:rPr>
              <a:t>la </a:t>
            </a:r>
            <a:r>
              <a:rPr lang="en-US" sz="2400" dirty="0" err="1" smtClean="0">
                <a:solidFill>
                  <a:srgbClr val="4A2E94"/>
                </a:solidFill>
              </a:rPr>
              <a:t>razón</a:t>
            </a:r>
            <a:endParaRPr lang="en-US" sz="2400" dirty="0">
              <a:solidFill>
                <a:srgbClr val="4A2E94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430907" y="3114854"/>
            <a:ext cx="136452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4A2E94"/>
                </a:solidFill>
              </a:rPr>
              <a:t>Explica</a:t>
            </a:r>
            <a:r>
              <a:rPr lang="en-US" sz="2400" dirty="0">
                <a:solidFill>
                  <a:srgbClr val="4A2E94"/>
                </a:solidFill>
              </a:rPr>
              <a:t> </a:t>
            </a:r>
            <a:endParaRPr lang="en-US" sz="2400" dirty="0" smtClean="0">
              <a:solidFill>
                <a:srgbClr val="4A2E94"/>
              </a:solidFill>
            </a:endParaRPr>
          </a:p>
          <a:p>
            <a:r>
              <a:rPr lang="en-US" sz="2400" dirty="0" smtClean="0">
                <a:solidFill>
                  <a:srgbClr val="4A2E94"/>
                </a:solidFill>
              </a:rPr>
              <a:t>la </a:t>
            </a:r>
            <a:r>
              <a:rPr lang="en-US" sz="2400" dirty="0" err="1">
                <a:solidFill>
                  <a:srgbClr val="4A2E94"/>
                </a:solidFill>
              </a:rPr>
              <a:t>razón</a:t>
            </a:r>
            <a:endParaRPr lang="en-US" sz="2400" dirty="0">
              <a:solidFill>
                <a:srgbClr val="4A2E94"/>
              </a:solidFill>
            </a:endParaRPr>
          </a:p>
          <a:p>
            <a:endParaRPr lang="en-US" sz="2400" dirty="0">
              <a:solidFill>
                <a:srgbClr val="4A2E94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945727" y="3115358"/>
            <a:ext cx="1364526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4A2E94"/>
                </a:solidFill>
              </a:rPr>
              <a:t>Explica</a:t>
            </a:r>
            <a:r>
              <a:rPr lang="en-US" sz="2400" dirty="0">
                <a:solidFill>
                  <a:srgbClr val="4A2E94"/>
                </a:solidFill>
              </a:rPr>
              <a:t> </a:t>
            </a:r>
            <a:endParaRPr lang="en-US" sz="2400" dirty="0" smtClean="0">
              <a:solidFill>
                <a:srgbClr val="4A2E94"/>
              </a:solidFill>
            </a:endParaRPr>
          </a:p>
          <a:p>
            <a:r>
              <a:rPr lang="en-US" sz="2400" dirty="0" smtClean="0">
                <a:solidFill>
                  <a:srgbClr val="4A2E94"/>
                </a:solidFill>
              </a:rPr>
              <a:t>la </a:t>
            </a:r>
            <a:r>
              <a:rPr lang="en-US" sz="2400" dirty="0" err="1">
                <a:solidFill>
                  <a:srgbClr val="4A2E94"/>
                </a:solidFill>
              </a:rPr>
              <a:t>razón</a:t>
            </a:r>
            <a:endParaRPr lang="en-US" sz="2400" dirty="0">
              <a:solidFill>
                <a:srgbClr val="4A2E94"/>
              </a:solidFill>
            </a:endParaRPr>
          </a:p>
          <a:p>
            <a:endParaRPr lang="en-US" sz="2400" dirty="0">
              <a:solidFill>
                <a:srgbClr val="4A2E94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57697" y="4176683"/>
            <a:ext cx="2084224" cy="707886"/>
          </a:xfrm>
          <a:prstGeom prst="rect">
            <a:avLst/>
          </a:prstGeom>
          <a:solidFill>
            <a:srgbClr val="FF9D88"/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4A2E94"/>
                </a:solidFill>
              </a:rPr>
              <a:t>Apoya</a:t>
            </a:r>
            <a:r>
              <a:rPr lang="en-US" sz="2000" dirty="0" smtClean="0">
                <a:solidFill>
                  <a:srgbClr val="4A2E94"/>
                </a:solidFill>
              </a:rPr>
              <a:t> la </a:t>
            </a:r>
            <a:r>
              <a:rPr lang="en-US" sz="2000" dirty="0" err="1" smtClean="0">
                <a:solidFill>
                  <a:srgbClr val="4A2E94"/>
                </a:solidFill>
              </a:rPr>
              <a:t>razón</a:t>
            </a:r>
            <a:endParaRPr lang="en-US" sz="2000" dirty="0" smtClean="0">
              <a:solidFill>
                <a:srgbClr val="4A2E94"/>
              </a:solidFill>
            </a:endParaRPr>
          </a:p>
          <a:p>
            <a:r>
              <a:rPr lang="en-US" sz="2000" dirty="0" smtClean="0">
                <a:solidFill>
                  <a:srgbClr val="4A2E94"/>
                </a:solidFill>
              </a:rPr>
              <a:t> con </a:t>
            </a:r>
            <a:r>
              <a:rPr lang="en-US" sz="2000" dirty="0" err="1" smtClean="0">
                <a:solidFill>
                  <a:srgbClr val="4A2E94"/>
                </a:solidFill>
              </a:rPr>
              <a:t>evidencia</a:t>
            </a:r>
            <a:endParaRPr lang="en-US" sz="2000" dirty="0">
              <a:solidFill>
                <a:srgbClr val="4A2E94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568944" y="4207732"/>
            <a:ext cx="20842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>
                <a:solidFill>
                  <a:srgbClr val="4A2E94"/>
                </a:solidFill>
              </a:rPr>
              <a:t>Apoya</a:t>
            </a:r>
            <a:r>
              <a:rPr lang="en-US" sz="2000" dirty="0">
                <a:solidFill>
                  <a:srgbClr val="4A2E94"/>
                </a:solidFill>
              </a:rPr>
              <a:t> la </a:t>
            </a:r>
            <a:r>
              <a:rPr lang="en-US" sz="2000" dirty="0" err="1">
                <a:solidFill>
                  <a:srgbClr val="4A2E94"/>
                </a:solidFill>
              </a:rPr>
              <a:t>razón</a:t>
            </a:r>
            <a:endParaRPr lang="en-US" sz="2000" dirty="0">
              <a:solidFill>
                <a:srgbClr val="4A2E94"/>
              </a:solidFill>
            </a:endParaRPr>
          </a:p>
          <a:p>
            <a:r>
              <a:rPr lang="en-US" sz="2000" dirty="0">
                <a:solidFill>
                  <a:srgbClr val="4A2E94"/>
                </a:solidFill>
              </a:rPr>
              <a:t> con </a:t>
            </a:r>
            <a:r>
              <a:rPr lang="en-US" sz="2000" dirty="0" err="1">
                <a:solidFill>
                  <a:srgbClr val="4A2E94"/>
                </a:solidFill>
              </a:rPr>
              <a:t>evidencia</a:t>
            </a:r>
            <a:endParaRPr lang="en-US" sz="2000" dirty="0">
              <a:solidFill>
                <a:srgbClr val="4A2E94"/>
              </a:solidFill>
            </a:endParaRPr>
          </a:p>
          <a:p>
            <a:endParaRPr lang="en-US" sz="2000" dirty="0">
              <a:solidFill>
                <a:srgbClr val="4A2E94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2854" y="5284929"/>
            <a:ext cx="1793179" cy="1015663"/>
          </a:xfrm>
          <a:prstGeom prst="rect">
            <a:avLst/>
          </a:prstGeom>
          <a:solidFill>
            <a:srgbClr val="FF9D88"/>
          </a:solidFill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4A2E94"/>
                </a:solidFill>
              </a:rPr>
              <a:t>Enfrenta</a:t>
            </a:r>
            <a:r>
              <a:rPr lang="en-US" sz="2000" dirty="0" smtClean="0">
                <a:solidFill>
                  <a:srgbClr val="4A2E94"/>
                </a:solidFill>
              </a:rPr>
              <a:t> </a:t>
            </a:r>
            <a:r>
              <a:rPr lang="en-US" sz="2000" dirty="0" err="1" smtClean="0">
                <a:solidFill>
                  <a:srgbClr val="4A2E94"/>
                </a:solidFill>
              </a:rPr>
              <a:t>las</a:t>
            </a:r>
            <a:r>
              <a:rPr lang="en-US" sz="2000" dirty="0" smtClean="0">
                <a:solidFill>
                  <a:srgbClr val="4A2E94"/>
                </a:solidFill>
              </a:rPr>
              <a:t> </a:t>
            </a:r>
          </a:p>
          <a:p>
            <a:r>
              <a:rPr lang="en-US" sz="2000" dirty="0" err="1">
                <a:solidFill>
                  <a:srgbClr val="4A2E94"/>
                </a:solidFill>
              </a:rPr>
              <a:t>o</a:t>
            </a:r>
            <a:r>
              <a:rPr lang="en-US" sz="2000" dirty="0" err="1" smtClean="0">
                <a:solidFill>
                  <a:srgbClr val="4A2E94"/>
                </a:solidFill>
              </a:rPr>
              <a:t>bjeciones</a:t>
            </a:r>
            <a:r>
              <a:rPr lang="en-US" sz="2000" dirty="0" smtClean="0">
                <a:solidFill>
                  <a:srgbClr val="4A2E94"/>
                </a:solidFill>
              </a:rPr>
              <a:t> o </a:t>
            </a:r>
          </a:p>
          <a:p>
            <a:r>
              <a:rPr lang="en-US" sz="2000" dirty="0" err="1">
                <a:solidFill>
                  <a:srgbClr val="4A2E94"/>
                </a:solidFill>
              </a:rPr>
              <a:t>r</a:t>
            </a:r>
            <a:r>
              <a:rPr lang="en-US" sz="2000" dirty="0" err="1" smtClean="0">
                <a:solidFill>
                  <a:srgbClr val="4A2E94"/>
                </a:solidFill>
              </a:rPr>
              <a:t>eafirma</a:t>
            </a:r>
            <a:r>
              <a:rPr lang="en-US" sz="2000" dirty="0" smtClean="0">
                <a:solidFill>
                  <a:srgbClr val="4A2E94"/>
                </a:solidFill>
              </a:rPr>
              <a:t> #1</a:t>
            </a:r>
            <a:endParaRPr lang="en-US" sz="2000" dirty="0">
              <a:solidFill>
                <a:srgbClr val="4A2E94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172824" y="5327892"/>
            <a:ext cx="179317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4A2E94"/>
                </a:solidFill>
              </a:rPr>
              <a:t>Refuta</a:t>
            </a:r>
            <a:r>
              <a:rPr lang="en-US" sz="2000" dirty="0" smtClean="0">
                <a:solidFill>
                  <a:srgbClr val="4A2E94"/>
                </a:solidFill>
              </a:rPr>
              <a:t> </a:t>
            </a:r>
            <a:r>
              <a:rPr lang="en-US" sz="2000" dirty="0" err="1" smtClean="0">
                <a:solidFill>
                  <a:srgbClr val="4A2E94"/>
                </a:solidFill>
              </a:rPr>
              <a:t>las</a:t>
            </a:r>
            <a:r>
              <a:rPr lang="en-US" sz="2000" dirty="0" smtClean="0">
                <a:solidFill>
                  <a:srgbClr val="4A2E94"/>
                </a:solidFill>
              </a:rPr>
              <a:t> </a:t>
            </a:r>
            <a:endParaRPr lang="en-US" sz="2000" dirty="0">
              <a:solidFill>
                <a:srgbClr val="4A2E94"/>
              </a:solidFill>
            </a:endParaRPr>
          </a:p>
          <a:p>
            <a:r>
              <a:rPr lang="en-US" sz="2000" dirty="0" err="1">
                <a:solidFill>
                  <a:srgbClr val="4A2E94"/>
                </a:solidFill>
              </a:rPr>
              <a:t>o</a:t>
            </a:r>
            <a:r>
              <a:rPr lang="en-US" sz="2000" dirty="0" err="1" smtClean="0">
                <a:solidFill>
                  <a:srgbClr val="4A2E94"/>
                </a:solidFill>
              </a:rPr>
              <a:t>bjeciones</a:t>
            </a:r>
            <a:r>
              <a:rPr lang="en-US" sz="2000" dirty="0" smtClean="0">
                <a:solidFill>
                  <a:srgbClr val="4A2E94"/>
                </a:solidFill>
              </a:rPr>
              <a:t> o</a:t>
            </a:r>
          </a:p>
          <a:p>
            <a:r>
              <a:rPr lang="en-US" sz="2000" dirty="0" err="1">
                <a:solidFill>
                  <a:srgbClr val="4A2E94"/>
                </a:solidFill>
              </a:rPr>
              <a:t>r</a:t>
            </a:r>
            <a:r>
              <a:rPr lang="en-US" sz="2000" dirty="0" err="1" smtClean="0">
                <a:solidFill>
                  <a:srgbClr val="4A2E94"/>
                </a:solidFill>
              </a:rPr>
              <a:t>eafirma</a:t>
            </a:r>
            <a:r>
              <a:rPr lang="en-US" sz="2000" dirty="0" smtClean="0">
                <a:solidFill>
                  <a:srgbClr val="4A2E94"/>
                </a:solidFill>
              </a:rPr>
              <a:t> #2</a:t>
            </a:r>
            <a:endParaRPr lang="en-US" sz="2000" dirty="0">
              <a:solidFill>
                <a:srgbClr val="4A2E94"/>
              </a:solidFill>
            </a:endParaRPr>
          </a:p>
          <a:p>
            <a:endParaRPr lang="en-US" sz="2000" dirty="0">
              <a:solidFill>
                <a:srgbClr val="4A2E94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383027" y="5679371"/>
            <a:ext cx="13803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latin typeface="Avenir Next Condensed Regular"/>
                <a:cs typeface="Avenir Next Condensed Regular"/>
              </a:rPr>
              <a:t>Conclusión</a:t>
            </a:r>
            <a:endParaRPr lang="en-US" sz="2400" dirty="0">
              <a:latin typeface="Avenir Next Condensed Regular"/>
              <a:cs typeface="Avenir Next Condensed Regular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568944" y="5339971"/>
            <a:ext cx="20553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solidFill>
                  <a:srgbClr val="4A2E94"/>
                </a:solidFill>
              </a:rPr>
              <a:t>Enfrenta</a:t>
            </a:r>
            <a:r>
              <a:rPr lang="en-US" sz="2000" dirty="0">
                <a:solidFill>
                  <a:srgbClr val="4A2E94"/>
                </a:solidFill>
              </a:rPr>
              <a:t> </a:t>
            </a:r>
            <a:r>
              <a:rPr lang="en-US" sz="2000" dirty="0" err="1" smtClean="0">
                <a:solidFill>
                  <a:srgbClr val="4A2E94"/>
                </a:solidFill>
              </a:rPr>
              <a:t>las</a:t>
            </a:r>
            <a:r>
              <a:rPr lang="en-US" sz="2000" dirty="0" smtClean="0">
                <a:solidFill>
                  <a:srgbClr val="4A2E94"/>
                </a:solidFill>
              </a:rPr>
              <a:t> </a:t>
            </a:r>
            <a:endParaRPr lang="en-US" sz="2000" dirty="0">
              <a:solidFill>
                <a:srgbClr val="4A2E94"/>
              </a:solidFill>
            </a:endParaRPr>
          </a:p>
          <a:p>
            <a:r>
              <a:rPr lang="en-US" sz="2000" dirty="0" err="1">
                <a:solidFill>
                  <a:srgbClr val="4A2E94"/>
                </a:solidFill>
              </a:rPr>
              <a:t>o</a:t>
            </a:r>
            <a:r>
              <a:rPr lang="en-US" sz="2000" dirty="0" err="1" smtClean="0">
                <a:solidFill>
                  <a:srgbClr val="4A2E94"/>
                </a:solidFill>
              </a:rPr>
              <a:t>bjeciones</a:t>
            </a:r>
            <a:r>
              <a:rPr lang="en-US" sz="2000" dirty="0" smtClean="0">
                <a:solidFill>
                  <a:srgbClr val="4A2E94"/>
                </a:solidFill>
              </a:rPr>
              <a:t> o</a:t>
            </a:r>
          </a:p>
          <a:p>
            <a:r>
              <a:rPr lang="en-US" sz="2000" dirty="0" err="1">
                <a:solidFill>
                  <a:srgbClr val="4A2E94"/>
                </a:solidFill>
              </a:rPr>
              <a:t>r</a:t>
            </a:r>
            <a:r>
              <a:rPr lang="en-US" sz="2000" dirty="0" err="1" smtClean="0">
                <a:solidFill>
                  <a:srgbClr val="4A2E94"/>
                </a:solidFill>
              </a:rPr>
              <a:t>eafirma</a:t>
            </a:r>
            <a:r>
              <a:rPr lang="en-US" sz="2000" dirty="0" smtClean="0">
                <a:solidFill>
                  <a:srgbClr val="4A2E94"/>
                </a:solidFill>
              </a:rPr>
              <a:t> #3</a:t>
            </a:r>
            <a:endParaRPr lang="en-US" sz="2000" dirty="0">
              <a:solidFill>
                <a:srgbClr val="4A2E94"/>
              </a:solidFill>
            </a:endParaRPr>
          </a:p>
          <a:p>
            <a:endParaRPr lang="en-US" sz="2000" dirty="0"/>
          </a:p>
        </p:txBody>
      </p:sp>
      <p:sp>
        <p:nvSpPr>
          <p:cNvPr id="46" name="TextBox 45"/>
          <p:cNvSpPr txBox="1"/>
          <p:nvPr/>
        </p:nvSpPr>
        <p:spPr>
          <a:xfrm>
            <a:off x="3149792" y="4191173"/>
            <a:ext cx="208422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>
                <a:solidFill>
                  <a:srgbClr val="4A2E94"/>
                </a:solidFill>
              </a:rPr>
              <a:t>Apoya</a:t>
            </a:r>
            <a:r>
              <a:rPr lang="en-US" sz="2000" dirty="0" smtClean="0">
                <a:solidFill>
                  <a:srgbClr val="4A2E94"/>
                </a:solidFill>
              </a:rPr>
              <a:t> la </a:t>
            </a:r>
            <a:r>
              <a:rPr lang="en-US" sz="2000" dirty="0" err="1" smtClean="0">
                <a:solidFill>
                  <a:srgbClr val="4A2E94"/>
                </a:solidFill>
              </a:rPr>
              <a:t>razón</a:t>
            </a:r>
            <a:endParaRPr lang="en-US" sz="2000" dirty="0" smtClean="0">
              <a:solidFill>
                <a:srgbClr val="4A2E94"/>
              </a:solidFill>
            </a:endParaRPr>
          </a:p>
          <a:p>
            <a:r>
              <a:rPr lang="en-US" sz="2000" dirty="0">
                <a:solidFill>
                  <a:srgbClr val="4A2E94"/>
                </a:solidFill>
              </a:rPr>
              <a:t>c</a:t>
            </a:r>
            <a:r>
              <a:rPr lang="en-US" sz="2000" dirty="0" smtClean="0">
                <a:solidFill>
                  <a:srgbClr val="4A2E94"/>
                </a:solidFill>
              </a:rPr>
              <a:t>on </a:t>
            </a:r>
            <a:r>
              <a:rPr lang="en-US" sz="2000" dirty="0" err="1" smtClean="0">
                <a:solidFill>
                  <a:srgbClr val="4A2E94"/>
                </a:solidFill>
              </a:rPr>
              <a:t>evidencia</a:t>
            </a:r>
            <a:endParaRPr lang="en-US" sz="2000" dirty="0">
              <a:solidFill>
                <a:srgbClr val="4A2E94"/>
              </a:solidFill>
            </a:endParaRPr>
          </a:p>
          <a:p>
            <a:endParaRPr lang="en-US" sz="2000" dirty="0"/>
          </a:p>
        </p:txBody>
      </p:sp>
      <p:sp>
        <p:nvSpPr>
          <p:cNvPr id="2" name="TextBox 1"/>
          <p:cNvSpPr txBox="1"/>
          <p:nvPr/>
        </p:nvSpPr>
        <p:spPr>
          <a:xfrm>
            <a:off x="6665393" y="227799"/>
            <a:ext cx="2133792" cy="523220"/>
          </a:xfrm>
          <a:prstGeom prst="rect">
            <a:avLst/>
          </a:prstGeom>
          <a:noFill/>
          <a:ln w="12700" cmpd="sng"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El </a:t>
            </a:r>
            <a:r>
              <a:rPr lang="en-US" sz="2800" dirty="0" err="1" smtClean="0">
                <a:solidFill>
                  <a:schemeClr val="bg1"/>
                </a:solidFill>
              </a:rPr>
              <a:t>Bosquejo</a:t>
            </a:r>
            <a:endParaRPr lang="en-US" sz="2800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>
            <a:stCxn id="2" idx="1"/>
          </p:cNvCxnSpPr>
          <p:nvPr/>
        </p:nvCxnSpPr>
        <p:spPr>
          <a:xfrm flipH="1">
            <a:off x="6271067" y="489409"/>
            <a:ext cx="394326" cy="112207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6915927" y="751019"/>
            <a:ext cx="394326" cy="466235"/>
          </a:xfrm>
          <a:prstGeom prst="straightConnector1">
            <a:avLst/>
          </a:prstGeom>
          <a:ln>
            <a:solidFill>
              <a:srgbClr val="FFFF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676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835" y="68169"/>
            <a:ext cx="7126287" cy="1143000"/>
          </a:xfrm>
        </p:spPr>
        <p:txBody>
          <a:bodyPr/>
          <a:lstStyle/>
          <a:p>
            <a:r>
              <a:rPr lang="en-US" sz="5400" dirty="0" err="1" smtClean="0">
                <a:solidFill>
                  <a:srgbClr val="FFE9AD"/>
                </a:solidFill>
                <a:effectLst>
                  <a:outerShdw blurRad="101600" dist="12700" dir="3600000" algn="tl" rotWithShape="0">
                    <a:srgbClr val="FF9742">
                      <a:alpha val="97000"/>
                    </a:srgbClr>
                  </a:outerShdw>
                </a:effectLst>
              </a:rPr>
              <a:t>Introducción</a:t>
            </a:r>
            <a:r>
              <a:rPr lang="en-US" sz="5400" dirty="0" smtClean="0">
                <a:solidFill>
                  <a:srgbClr val="FFE9AD"/>
                </a:solidFill>
              </a:rPr>
              <a:t> </a:t>
            </a:r>
            <a:endParaRPr lang="en-US" sz="4400" dirty="0">
              <a:solidFill>
                <a:srgbClr val="FFE9AD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800" b="1" dirty="0" err="1" smtClean="0"/>
              <a:t>Empiecen</a:t>
            </a:r>
            <a:r>
              <a:rPr lang="en-US" sz="2800" b="1" dirty="0" smtClean="0"/>
              <a:t> con un </a:t>
            </a:r>
            <a:r>
              <a:rPr lang="en-US" sz="2800" b="1" dirty="0" err="1" smtClean="0"/>
              <a:t>gancho</a:t>
            </a:r>
            <a:r>
              <a:rPr lang="en-US" sz="2800" b="1" dirty="0" smtClean="0"/>
              <a:t> </a:t>
            </a:r>
          </a:p>
          <a:p>
            <a:endParaRPr lang="en-US" sz="2800" b="1" dirty="0" smtClean="0"/>
          </a:p>
          <a:p>
            <a:r>
              <a:rPr lang="en-US" sz="2800" b="1" dirty="0" err="1" smtClean="0"/>
              <a:t>Empiecen</a:t>
            </a:r>
            <a:r>
              <a:rPr lang="en-US" sz="2800" b="1" dirty="0" smtClean="0"/>
              <a:t> con </a:t>
            </a:r>
            <a:r>
              <a:rPr lang="en-US" sz="2800" b="1" dirty="0" err="1" smtClean="0"/>
              <a:t>una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afirmación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fuerte</a:t>
            </a:r>
            <a:r>
              <a:rPr lang="en-US" sz="2800" b="1" dirty="0" smtClean="0"/>
              <a:t> (La </a:t>
            </a:r>
            <a:r>
              <a:rPr lang="en-US" sz="2800" b="1" dirty="0" err="1" smtClean="0"/>
              <a:t>oración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tesis</a:t>
            </a:r>
            <a:r>
              <a:rPr lang="en-US" sz="2800" b="1" dirty="0" smtClean="0"/>
              <a:t>-general.  No </a:t>
            </a:r>
            <a:r>
              <a:rPr lang="en-US" sz="2800" b="1" dirty="0" err="1" smtClean="0"/>
              <a:t>incluyan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detalles</a:t>
            </a:r>
            <a:r>
              <a:rPr lang="en-US" sz="2800" b="1" dirty="0" smtClean="0"/>
              <a:t>.)</a:t>
            </a:r>
          </a:p>
          <a:p>
            <a:endParaRPr lang="en-US" sz="2800" b="1" dirty="0" smtClean="0"/>
          </a:p>
          <a:p>
            <a:r>
              <a:rPr lang="en-US" sz="2800" b="1" dirty="0" err="1" smtClean="0"/>
              <a:t>Incluyan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opinión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clara</a:t>
            </a:r>
            <a:r>
              <a:rPr lang="en-US" sz="2800" b="1" dirty="0" smtClean="0"/>
              <a:t>. (¿</a:t>
            </a:r>
            <a:r>
              <a:rPr lang="en-US" sz="2800" b="1" dirty="0" err="1" smtClean="0"/>
              <a:t>Cómo</a:t>
            </a:r>
            <a:r>
              <a:rPr lang="en-US" sz="2800" b="1" dirty="0" smtClean="0"/>
              <a:t> </a:t>
            </a:r>
            <a:r>
              <a:rPr lang="en-US" sz="2800" b="1" dirty="0"/>
              <a:t>s</a:t>
            </a:r>
            <a:r>
              <a:rPr lang="en-US" sz="2800" b="1" dirty="0" smtClean="0"/>
              <a:t>e </a:t>
            </a:r>
            <a:r>
              <a:rPr lang="en-US" sz="2800" b="1" dirty="0" err="1" smtClean="0"/>
              <a:t>sienten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Uds</a:t>
            </a:r>
            <a:r>
              <a:rPr lang="en-US" sz="2800" b="1" dirty="0" smtClean="0"/>
              <a:t>.  </a:t>
            </a:r>
            <a:r>
              <a:rPr lang="en-US" sz="2800" b="1" dirty="0" err="1" smtClean="0"/>
              <a:t>acerca</a:t>
            </a:r>
            <a:r>
              <a:rPr lang="en-US" sz="2800" b="1" dirty="0" smtClean="0"/>
              <a:t> de la </a:t>
            </a:r>
            <a:r>
              <a:rPr lang="en-US" sz="2800" b="1" dirty="0" err="1" smtClean="0"/>
              <a:t>situación</a:t>
            </a:r>
            <a:r>
              <a:rPr lang="en-US" sz="2800" b="1" dirty="0" smtClean="0"/>
              <a:t>?)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9351">
                        <a14:foregroundMark x1="40909" y1="69667" x2="40909" y2="69667"/>
                        <a14:backgroundMark x1="14935" y1="35000" x2="14935" y2="35000"/>
                        <a14:backgroundMark x1="7143" y1="55333" x2="7143" y2="55333"/>
                        <a14:backgroundMark x1="9740" y1="25667" x2="9740" y2="25667"/>
                        <a14:backgroundMark x1="25325" y1="94333" x2="25325" y2="94333"/>
                        <a14:backgroundMark x1="9091" y1="75333" x2="9091" y2="75333"/>
                        <a14:backgroundMark x1="6494" y1="83667" x2="8442" y2="8366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 rot="781897" flipH="1">
            <a:off x="6460322" y="155322"/>
            <a:ext cx="994238" cy="1936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3380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930" y="286653"/>
            <a:ext cx="8061297" cy="1143000"/>
          </a:xfrm>
        </p:spPr>
        <p:txBody>
          <a:bodyPr/>
          <a:lstStyle/>
          <a:p>
            <a:r>
              <a:rPr lang="en-US" dirty="0" smtClean="0">
                <a:solidFill>
                  <a:srgbClr val="FFE9AD"/>
                </a:solidFill>
                <a:effectLst>
                  <a:outerShdw blurRad="101600" dist="12700" dir="3600000" algn="tl" rotWithShape="0">
                    <a:srgbClr val="FF9742">
                      <a:alpha val="97000"/>
                    </a:srgbClr>
                  </a:outerShdw>
                </a:effectLst>
              </a:rPr>
              <a:t>Los </a:t>
            </a:r>
            <a:r>
              <a:rPr lang="en-US" dirty="0" err="1">
                <a:solidFill>
                  <a:srgbClr val="FFE9AD"/>
                </a:solidFill>
                <a:effectLst>
                  <a:outerShdw blurRad="101600" dist="12700" dir="3600000" algn="tl" rotWithShape="0">
                    <a:srgbClr val="FF9742">
                      <a:alpha val="97000"/>
                    </a:srgbClr>
                  </a:outerShdw>
                </a:effectLst>
              </a:rPr>
              <a:t>p</a:t>
            </a:r>
            <a:r>
              <a:rPr lang="en-US" dirty="0" err="1" smtClean="0">
                <a:solidFill>
                  <a:srgbClr val="FFE9AD"/>
                </a:solidFill>
                <a:effectLst>
                  <a:outerShdw blurRad="101600" dist="12700" dir="3600000" algn="tl" rotWithShape="0">
                    <a:srgbClr val="FF9742">
                      <a:alpha val="97000"/>
                    </a:srgbClr>
                  </a:outerShdw>
                </a:effectLst>
              </a:rPr>
              <a:t>árrafos</a:t>
            </a:r>
            <a:r>
              <a:rPr lang="en-US" dirty="0" smtClean="0">
                <a:solidFill>
                  <a:srgbClr val="FFE9AD"/>
                </a:solidFill>
                <a:effectLst>
                  <a:outerShdw blurRad="101600" dist="12700" dir="3600000" algn="tl" rotWithShape="0">
                    <a:srgbClr val="FF9742">
                      <a:alpha val="97000"/>
                    </a:srgbClr>
                  </a:outerShdw>
                </a:effectLst>
              </a:rPr>
              <a:t> de </a:t>
            </a:r>
            <a:r>
              <a:rPr lang="en-US" dirty="0" err="1">
                <a:solidFill>
                  <a:srgbClr val="FFE9AD"/>
                </a:solidFill>
                <a:effectLst>
                  <a:outerShdw blurRad="101600" dist="12700" dir="3600000" algn="tl" rotWithShape="0">
                    <a:srgbClr val="FF9742">
                      <a:alpha val="97000"/>
                    </a:srgbClr>
                  </a:outerShdw>
                </a:effectLst>
              </a:rPr>
              <a:t>d</a:t>
            </a:r>
            <a:r>
              <a:rPr lang="en-US" dirty="0" err="1" smtClean="0">
                <a:solidFill>
                  <a:srgbClr val="FFE9AD"/>
                </a:solidFill>
                <a:effectLst>
                  <a:outerShdw blurRad="101600" dist="12700" dir="3600000" algn="tl" rotWithShape="0">
                    <a:srgbClr val="FF9742">
                      <a:alpha val="97000"/>
                    </a:srgbClr>
                  </a:outerShdw>
                </a:effectLst>
              </a:rPr>
              <a:t>esarrollo</a:t>
            </a:r>
            <a:endParaRPr lang="en-US" dirty="0">
              <a:solidFill>
                <a:srgbClr val="FFE9AD"/>
              </a:solidFill>
              <a:effectLst>
                <a:outerShdw blurRad="101600" dist="12700" dir="3600000" algn="tl" rotWithShape="0">
                  <a:srgbClr val="FF9742">
                    <a:alpha val="97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1720503"/>
            <a:ext cx="7232650" cy="4291013"/>
          </a:xfrm>
        </p:spPr>
        <p:txBody>
          <a:bodyPr>
            <a:noAutofit/>
          </a:bodyPr>
          <a:lstStyle/>
          <a:p>
            <a:pPr>
              <a:lnSpc>
                <a:spcPct val="110000"/>
              </a:lnSpc>
            </a:pPr>
            <a:r>
              <a:rPr lang="en-US" b="1" dirty="0" err="1" smtClean="0"/>
              <a:t>Expliquen</a:t>
            </a:r>
            <a:r>
              <a:rPr lang="en-US" b="1" dirty="0" smtClean="0"/>
              <a:t> </a:t>
            </a:r>
            <a:r>
              <a:rPr lang="en-US" sz="28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101600" dist="12700" dir="3600000" algn="tl" rotWithShape="0">
                    <a:prstClr val="black">
                      <a:alpha val="85000"/>
                    </a:prstClr>
                  </a:outerShdw>
                </a:effectLst>
              </a:rPr>
              <a:t>las</a:t>
            </a:r>
            <a:r>
              <a:rPr lang="en-US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101600" dist="12700" dir="3600000" algn="tl" rotWithShape="0">
                    <a:prstClr val="black">
                      <a:alpha val="85000"/>
                    </a:prstClr>
                  </a:outerShdw>
                </a:effectLst>
              </a:rPr>
              <a:t> </a:t>
            </a:r>
            <a:r>
              <a:rPr lang="en-US" sz="28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101600" dist="12700" dir="3600000" algn="tl" rotWithShape="0">
                    <a:prstClr val="black">
                      <a:alpha val="85000"/>
                    </a:prstClr>
                  </a:outerShdw>
                </a:effectLst>
              </a:rPr>
              <a:t>causas</a:t>
            </a:r>
            <a:r>
              <a:rPr lang="en-US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101600" dist="12700" dir="3600000" algn="tl" rotWithShape="0">
                    <a:prstClr val="black">
                      <a:alpha val="85000"/>
                    </a:prstClr>
                  </a:outerShdw>
                </a:effectLst>
              </a:rPr>
              <a:t> y los </a:t>
            </a:r>
            <a:r>
              <a:rPr lang="en-US" sz="2800" b="1" dirty="0" err="1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101600" dist="12700" dir="3600000" algn="tl" rotWithShape="0">
                    <a:prstClr val="black">
                      <a:alpha val="85000"/>
                    </a:prstClr>
                  </a:outerShdw>
                </a:effectLst>
              </a:rPr>
              <a:t>efectos</a:t>
            </a:r>
            <a:r>
              <a:rPr lang="en-US" sz="2800" b="1" dirty="0" smtClean="0">
                <a:solidFill>
                  <a:schemeClr val="bg2">
                    <a:lumMod val="20000"/>
                    <a:lumOff val="80000"/>
                  </a:schemeClr>
                </a:solidFill>
                <a:effectLst>
                  <a:outerShdw blurRad="101600" dist="12700" dir="3600000" algn="tl" rotWithShape="0">
                    <a:prstClr val="black">
                      <a:alpha val="85000"/>
                    </a:prstClr>
                  </a:outerShdw>
                </a:effectLst>
              </a:rPr>
              <a:t> </a:t>
            </a:r>
            <a:r>
              <a:rPr lang="en-US" b="1" dirty="0" smtClean="0"/>
              <a:t>de la </a:t>
            </a:r>
            <a:r>
              <a:rPr lang="en-US" b="1" dirty="0" err="1" smtClean="0"/>
              <a:t>situación</a:t>
            </a:r>
            <a:endParaRPr lang="en-US" b="1" dirty="0" smtClean="0"/>
          </a:p>
          <a:p>
            <a:pPr>
              <a:lnSpc>
                <a:spcPct val="110000"/>
              </a:lnSpc>
            </a:pPr>
            <a:endParaRPr lang="en-US" b="1" dirty="0" smtClean="0"/>
          </a:p>
          <a:p>
            <a:pPr>
              <a:lnSpc>
                <a:spcPct val="110000"/>
              </a:lnSpc>
            </a:pPr>
            <a:r>
              <a:rPr lang="en-US" b="1" dirty="0" err="1" smtClean="0"/>
              <a:t>Usen</a:t>
            </a:r>
            <a:r>
              <a:rPr lang="en-US" b="1" dirty="0" smtClean="0"/>
              <a:t> </a:t>
            </a:r>
            <a:r>
              <a:rPr lang="en-US" b="1" dirty="0" err="1" smtClean="0"/>
              <a:t>evidencia</a:t>
            </a:r>
            <a:r>
              <a:rPr lang="en-US" b="1" dirty="0" smtClean="0"/>
              <a:t> </a:t>
            </a:r>
            <a:r>
              <a:rPr lang="en-US" b="1" dirty="0" err="1" smtClean="0"/>
              <a:t>para</a:t>
            </a:r>
            <a:r>
              <a:rPr lang="en-US" b="1" dirty="0" smtClean="0"/>
              <a:t> </a:t>
            </a:r>
            <a:r>
              <a:rPr lang="en-US" b="1" dirty="0" err="1" smtClean="0"/>
              <a:t>apoyar</a:t>
            </a:r>
            <a:r>
              <a:rPr lang="en-US" b="1" dirty="0" smtClean="0"/>
              <a:t> </a:t>
            </a:r>
            <a:r>
              <a:rPr lang="en-US" b="1" dirty="0" err="1"/>
              <a:t>s</a:t>
            </a:r>
            <a:r>
              <a:rPr lang="en-US" b="1" dirty="0" err="1" smtClean="0"/>
              <a:t>u</a:t>
            </a:r>
            <a:r>
              <a:rPr lang="en-US" b="1" dirty="0" smtClean="0"/>
              <a:t> </a:t>
            </a:r>
            <a:r>
              <a:rPr lang="en-US" b="1" dirty="0" err="1" smtClean="0"/>
              <a:t>tesis</a:t>
            </a:r>
            <a:r>
              <a:rPr lang="en-US" b="1" dirty="0" smtClean="0"/>
              <a:t>: </a:t>
            </a:r>
            <a:r>
              <a:rPr lang="en-US" b="1" dirty="0" err="1" smtClean="0"/>
              <a:t>datos</a:t>
            </a:r>
            <a:r>
              <a:rPr lang="en-US" b="1" dirty="0" smtClean="0"/>
              <a:t>, </a:t>
            </a:r>
            <a:r>
              <a:rPr lang="en-US" b="1" dirty="0" err="1" smtClean="0"/>
              <a:t>estadísticas</a:t>
            </a:r>
            <a:r>
              <a:rPr lang="en-US" b="1" dirty="0" smtClean="0"/>
              <a:t>, </a:t>
            </a:r>
            <a:r>
              <a:rPr lang="en-US" b="1" dirty="0" err="1" smtClean="0"/>
              <a:t>anécdotas</a:t>
            </a:r>
            <a:r>
              <a:rPr lang="en-US" b="1" dirty="0" smtClean="0"/>
              <a:t>, </a:t>
            </a:r>
            <a:r>
              <a:rPr lang="en-US" b="1" dirty="0" err="1" smtClean="0"/>
              <a:t>opiniones</a:t>
            </a:r>
            <a:r>
              <a:rPr lang="en-US" b="1" dirty="0" smtClean="0"/>
              <a:t> de </a:t>
            </a:r>
            <a:r>
              <a:rPr lang="en-US" b="1" dirty="0" err="1" smtClean="0"/>
              <a:t>expertos</a:t>
            </a:r>
            <a:r>
              <a:rPr lang="en-US" b="1" dirty="0" smtClean="0"/>
              <a:t>, </a:t>
            </a:r>
            <a:r>
              <a:rPr lang="en-US" b="1" dirty="0" err="1" smtClean="0"/>
              <a:t>razonamiento</a:t>
            </a:r>
            <a:r>
              <a:rPr lang="en-US" b="1" dirty="0" smtClean="0"/>
              <a:t> </a:t>
            </a:r>
            <a:r>
              <a:rPr lang="en-US" b="1" dirty="0" err="1" smtClean="0"/>
              <a:t>lógico</a:t>
            </a:r>
            <a:r>
              <a:rPr lang="en-US" b="1" dirty="0"/>
              <a:t> </a:t>
            </a:r>
            <a:r>
              <a:rPr lang="en-US" b="1" dirty="0" smtClean="0"/>
              <a:t>o </a:t>
            </a:r>
            <a:r>
              <a:rPr lang="en-US" b="1" dirty="0" err="1" smtClean="0"/>
              <a:t>creencias</a:t>
            </a:r>
            <a:r>
              <a:rPr lang="en-US" b="1" dirty="0" smtClean="0"/>
              <a:t> </a:t>
            </a:r>
            <a:r>
              <a:rPr lang="en-US" b="1" dirty="0" err="1" smtClean="0"/>
              <a:t>aceptadas</a:t>
            </a:r>
            <a:r>
              <a:rPr lang="en-US" b="1" dirty="0" smtClean="0"/>
              <a:t> o </a:t>
            </a:r>
            <a:r>
              <a:rPr lang="en-US" b="1" dirty="0" err="1" smtClean="0"/>
              <a:t>populares</a:t>
            </a:r>
            <a:r>
              <a:rPr lang="en-US" b="1" dirty="0" smtClean="0"/>
              <a:t>.  </a:t>
            </a:r>
            <a:r>
              <a:rPr lang="en-US" b="1" dirty="0" err="1" smtClean="0"/>
              <a:t>Incluyan</a:t>
            </a:r>
            <a:r>
              <a:rPr lang="en-US" b="1" dirty="0" smtClean="0"/>
              <a:t> TODAS LAS FUENTES!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77947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14" y="244158"/>
            <a:ext cx="8160663" cy="1339850"/>
          </a:xfrm>
        </p:spPr>
        <p:txBody>
          <a:bodyPr/>
          <a:lstStyle/>
          <a:p>
            <a:r>
              <a:rPr lang="en-US" dirty="0" smtClean="0"/>
              <a:t>What ‘level’ is the AP Test?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64426" y="1631040"/>
            <a:ext cx="8078352" cy="48947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To do well on the AP test, you need to master the ACTFL Intermediate level of Spanish. </a:t>
            </a:r>
            <a:r>
              <a:rPr lang="en-US" b="1" u="sng" dirty="0" smtClean="0"/>
              <a:t>Most of you are already there!</a:t>
            </a:r>
          </a:p>
          <a:p>
            <a:r>
              <a:rPr lang="en-US" b="1" dirty="0"/>
              <a:t>Intermediate High </a:t>
            </a:r>
            <a:r>
              <a:rPr lang="en-US" dirty="0"/>
              <a:t>speakers </a:t>
            </a:r>
            <a:r>
              <a:rPr lang="en-US" dirty="0" smtClean="0"/>
              <a:t>CAN…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converse with ease and confidence when dealing with the routine </a:t>
            </a:r>
            <a:r>
              <a:rPr lang="en-US" dirty="0" smtClean="0"/>
              <a:t>tasks</a:t>
            </a:r>
          </a:p>
          <a:p>
            <a:pPr lvl="1"/>
            <a:r>
              <a:rPr lang="en-US" dirty="0" smtClean="0"/>
              <a:t>handle </a:t>
            </a:r>
            <a:r>
              <a:rPr lang="en-US" dirty="0"/>
              <a:t>successfully uncomplicated tasks and social situations requiring an exchange of basic information related to their work, school, recreation, particular interests, and areas of competence. </a:t>
            </a:r>
            <a:endParaRPr lang="en-US" dirty="0" smtClean="0"/>
          </a:p>
          <a:p>
            <a:pPr lvl="1"/>
            <a:r>
              <a:rPr lang="en-US" dirty="0" smtClean="0"/>
              <a:t>handle </a:t>
            </a:r>
            <a:r>
              <a:rPr lang="en-US" dirty="0"/>
              <a:t>a substantial </a:t>
            </a:r>
            <a:r>
              <a:rPr lang="en-US" dirty="0" smtClean="0"/>
              <a:t>number Advanced tasks, but not always. </a:t>
            </a:r>
          </a:p>
          <a:p>
            <a:pPr lvl="1"/>
            <a:r>
              <a:rPr lang="en-US" dirty="0" smtClean="0"/>
              <a:t>narrate </a:t>
            </a:r>
            <a:r>
              <a:rPr lang="en-US" dirty="0"/>
              <a:t>and describe in all major time frames using </a:t>
            </a:r>
            <a:r>
              <a:rPr lang="en-US" dirty="0" smtClean="0"/>
              <a:t>connected ideas, able to write and speak paragraphs, and strings of paragraphs, </a:t>
            </a:r>
            <a:r>
              <a:rPr lang="en-US" dirty="0"/>
              <a:t>but not all the time. </a:t>
            </a:r>
            <a:endParaRPr lang="en-US" dirty="0" smtClean="0"/>
          </a:p>
          <a:p>
            <a:pPr lvl="1"/>
            <a:r>
              <a:rPr lang="en-US" dirty="0" smtClean="0"/>
              <a:t>be </a:t>
            </a:r>
            <a:r>
              <a:rPr lang="en-US" dirty="0"/>
              <a:t>understood by native speakers unaccustomed to dealing with non-</a:t>
            </a:r>
            <a:r>
              <a:rPr lang="en-US" dirty="0" smtClean="0"/>
              <a:t>natives</a:t>
            </a:r>
          </a:p>
          <a:p>
            <a:pPr lvl="1"/>
            <a:r>
              <a:rPr lang="en-US" sz="2600" b="1" dirty="0"/>
              <a:t>m</a:t>
            </a:r>
            <a:r>
              <a:rPr lang="en-US" sz="2600" b="1" dirty="0" smtClean="0"/>
              <a:t>ake lots of mistakes but still be understood.</a:t>
            </a:r>
            <a:endParaRPr lang="en-US" sz="2600" b="1" dirty="0"/>
          </a:p>
        </p:txBody>
      </p:sp>
    </p:spTree>
    <p:extLst>
      <p:ext uri="{BB962C8B-B14F-4D97-AF65-F5344CB8AC3E}">
        <p14:creationId xmlns:p14="http://schemas.microsoft.com/office/powerpoint/2010/main" val="2461802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4885" y="588529"/>
            <a:ext cx="7583488" cy="1948741"/>
          </a:xfrm>
        </p:spPr>
        <p:txBody>
          <a:bodyPr/>
          <a:lstStyle/>
          <a:p>
            <a:r>
              <a:rPr lang="en-US" sz="3200" dirty="0" err="1" smtClean="0">
                <a:solidFill>
                  <a:srgbClr val="FFE982"/>
                </a:solidFill>
              </a:rPr>
              <a:t>También</a:t>
            </a:r>
            <a:r>
              <a:rPr lang="en-US" sz="3200" dirty="0" smtClean="0">
                <a:solidFill>
                  <a:srgbClr val="FFE982"/>
                </a:solidFill>
              </a:rPr>
              <a:t>, en la </a:t>
            </a:r>
            <a:r>
              <a:rPr lang="en-US" sz="3200" dirty="0" err="1">
                <a:solidFill>
                  <a:srgbClr val="FFE982"/>
                </a:solidFill>
              </a:rPr>
              <a:t>c</a:t>
            </a:r>
            <a:r>
              <a:rPr lang="en-US" sz="3200" dirty="0" err="1" smtClean="0">
                <a:solidFill>
                  <a:srgbClr val="FFE982"/>
                </a:solidFill>
              </a:rPr>
              <a:t>onclusión</a:t>
            </a:r>
            <a:r>
              <a:rPr lang="en-US" sz="3200" dirty="0" smtClean="0">
                <a:solidFill>
                  <a:srgbClr val="FFE982"/>
                </a:solidFill>
              </a:rPr>
              <a:t> se </a:t>
            </a:r>
            <a:r>
              <a:rPr lang="en-US" sz="3200" dirty="0" err="1">
                <a:solidFill>
                  <a:srgbClr val="FFE982"/>
                </a:solidFill>
              </a:rPr>
              <a:t>p</a:t>
            </a:r>
            <a:r>
              <a:rPr lang="en-US" sz="3200" dirty="0" err="1" smtClean="0">
                <a:solidFill>
                  <a:srgbClr val="FFE982"/>
                </a:solidFill>
              </a:rPr>
              <a:t>uede</a:t>
            </a:r>
            <a:r>
              <a:rPr lang="en-US" sz="3200" dirty="0" smtClean="0">
                <a:solidFill>
                  <a:srgbClr val="FFE982"/>
                </a:solidFill>
              </a:rPr>
              <a:t> </a:t>
            </a:r>
            <a:r>
              <a:rPr lang="en-US" sz="3200" dirty="0" err="1">
                <a:solidFill>
                  <a:srgbClr val="FFE982"/>
                </a:solidFill>
              </a:rPr>
              <a:t>h</a:t>
            </a:r>
            <a:r>
              <a:rPr lang="en-US" sz="3200" dirty="0" err="1" smtClean="0">
                <a:solidFill>
                  <a:srgbClr val="FFE982"/>
                </a:solidFill>
              </a:rPr>
              <a:t>acer</a:t>
            </a:r>
            <a:r>
              <a:rPr lang="en-US" sz="3200" dirty="0" smtClean="0">
                <a:solidFill>
                  <a:srgbClr val="FFE982"/>
                </a:solidFill>
              </a:rPr>
              <a:t> </a:t>
            </a:r>
            <a:r>
              <a:rPr lang="en-US" sz="3200" dirty="0" err="1" smtClean="0">
                <a:solidFill>
                  <a:srgbClr val="FFE982"/>
                </a:solidFill>
              </a:rPr>
              <a:t>frente</a:t>
            </a:r>
            <a:r>
              <a:rPr lang="en-US" sz="3200" dirty="0" smtClean="0">
                <a:solidFill>
                  <a:srgbClr val="FFE982"/>
                </a:solidFill>
              </a:rPr>
              <a:t> a </a:t>
            </a:r>
            <a:r>
              <a:rPr lang="en-US" sz="3200" dirty="0" err="1" smtClean="0">
                <a:solidFill>
                  <a:srgbClr val="FFE982"/>
                </a:solidFill>
              </a:rPr>
              <a:t>las</a:t>
            </a:r>
            <a:r>
              <a:rPr lang="en-US" sz="3200" dirty="0" smtClean="0">
                <a:solidFill>
                  <a:srgbClr val="FFE982"/>
                </a:solidFill>
              </a:rPr>
              <a:t> </a:t>
            </a:r>
            <a:r>
              <a:rPr lang="en-US" sz="3200" dirty="0" err="1">
                <a:solidFill>
                  <a:srgbClr val="FFE982"/>
                </a:solidFill>
              </a:rPr>
              <a:t>o</a:t>
            </a:r>
            <a:r>
              <a:rPr lang="en-US" sz="3200" dirty="0" err="1" smtClean="0">
                <a:solidFill>
                  <a:srgbClr val="FFE982"/>
                </a:solidFill>
              </a:rPr>
              <a:t>bjeciones</a:t>
            </a:r>
            <a:endParaRPr lang="en-US" sz="3200" dirty="0">
              <a:solidFill>
                <a:srgbClr val="FFE98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885" y="2330894"/>
            <a:ext cx="7232650" cy="4304855"/>
          </a:xfrm>
          <a:solidFill>
            <a:srgbClr val="7EE7E7"/>
          </a:solidFill>
          <a:ln>
            <a:solidFill>
              <a:srgbClr val="0000FF"/>
            </a:solidFill>
          </a:ln>
        </p:spPr>
        <p:txBody>
          <a:bodyPr>
            <a:no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</a:rPr>
              <a:t>Propongan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una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solución</a:t>
            </a:r>
            <a:r>
              <a:rPr lang="en-US" sz="2800" dirty="0" smtClean="0">
                <a:solidFill>
                  <a:srgbClr val="0000FF"/>
                </a:solidFill>
              </a:rPr>
              <a:t> o </a:t>
            </a:r>
            <a:r>
              <a:rPr lang="en-US" sz="2800" dirty="0" err="1" smtClean="0">
                <a:solidFill>
                  <a:srgbClr val="0000FF"/>
                </a:solidFill>
              </a:rPr>
              <a:t>una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acción</a:t>
            </a:r>
            <a:endParaRPr lang="en-US" sz="2800" dirty="0" smtClean="0">
              <a:solidFill>
                <a:srgbClr val="0000FF"/>
              </a:solidFill>
            </a:endParaRPr>
          </a:p>
          <a:p>
            <a:r>
              <a:rPr lang="en-US" sz="2800" b="1" dirty="0" err="1" smtClean="0">
                <a:solidFill>
                  <a:srgbClr val="AF3251"/>
                </a:solidFill>
              </a:rPr>
              <a:t>Enfrenten</a:t>
            </a:r>
            <a:r>
              <a:rPr lang="en-US" sz="2800" b="1" dirty="0" smtClean="0">
                <a:solidFill>
                  <a:srgbClr val="AF3251"/>
                </a:solidFill>
              </a:rPr>
              <a:t> los </a:t>
            </a:r>
            <a:r>
              <a:rPr lang="en-US" sz="2800" b="1" dirty="0" err="1" smtClean="0">
                <a:solidFill>
                  <a:srgbClr val="AF3251"/>
                </a:solidFill>
              </a:rPr>
              <a:t>razonamientos</a:t>
            </a:r>
            <a:r>
              <a:rPr lang="en-US" sz="2800" b="1" dirty="0" smtClean="0">
                <a:solidFill>
                  <a:srgbClr val="AF3251"/>
                </a:solidFill>
              </a:rPr>
              <a:t> en contra de </a:t>
            </a:r>
            <a:r>
              <a:rPr lang="en-US" sz="2800" b="1" dirty="0" err="1">
                <a:solidFill>
                  <a:srgbClr val="AF3251"/>
                </a:solidFill>
              </a:rPr>
              <a:t>s</a:t>
            </a:r>
            <a:r>
              <a:rPr lang="en-US" sz="2800" b="1" dirty="0" err="1" smtClean="0">
                <a:solidFill>
                  <a:srgbClr val="AF3251"/>
                </a:solidFill>
              </a:rPr>
              <a:t>u</a:t>
            </a:r>
            <a:r>
              <a:rPr lang="en-US" sz="2800" b="1" dirty="0" smtClean="0">
                <a:solidFill>
                  <a:srgbClr val="AF3251"/>
                </a:solidFill>
              </a:rPr>
              <a:t> </a:t>
            </a:r>
            <a:r>
              <a:rPr lang="en-US" sz="2800" b="1" dirty="0" err="1" smtClean="0">
                <a:solidFill>
                  <a:srgbClr val="AF3251"/>
                </a:solidFill>
              </a:rPr>
              <a:t>postura</a:t>
            </a:r>
            <a:r>
              <a:rPr lang="en-US" sz="2800" b="1" dirty="0" smtClean="0">
                <a:solidFill>
                  <a:srgbClr val="AF3251"/>
                </a:solidFill>
              </a:rPr>
              <a:t> </a:t>
            </a:r>
          </a:p>
          <a:p>
            <a:r>
              <a:rPr lang="en-US" sz="2800" dirty="0" err="1" smtClean="0">
                <a:solidFill>
                  <a:srgbClr val="0000FF"/>
                </a:solidFill>
              </a:rPr>
              <a:t>Reafirmen</a:t>
            </a:r>
            <a:r>
              <a:rPr lang="en-US" sz="2800" dirty="0" smtClean="0">
                <a:solidFill>
                  <a:srgbClr val="0000FF"/>
                </a:solidFill>
              </a:rPr>
              <a:t> la </a:t>
            </a:r>
            <a:r>
              <a:rPr lang="en-US" sz="2800" dirty="0" err="1" smtClean="0">
                <a:solidFill>
                  <a:srgbClr val="0000FF"/>
                </a:solidFill>
              </a:rPr>
              <a:t>oración</a:t>
            </a:r>
            <a:r>
              <a:rPr lang="en-US" sz="2800" dirty="0" smtClean="0">
                <a:solidFill>
                  <a:srgbClr val="0000FF"/>
                </a:solidFill>
              </a:rPr>
              <a:t> de </a:t>
            </a:r>
            <a:r>
              <a:rPr lang="en-US" sz="2800" dirty="0" err="1" smtClean="0">
                <a:solidFill>
                  <a:srgbClr val="0000FF"/>
                </a:solidFill>
              </a:rPr>
              <a:t>tesis</a:t>
            </a:r>
            <a:endParaRPr lang="en-US" sz="2800" dirty="0" smtClean="0">
              <a:solidFill>
                <a:srgbClr val="0000FF"/>
              </a:solidFill>
            </a:endParaRPr>
          </a:p>
          <a:p>
            <a:r>
              <a:rPr lang="en-US" sz="2800" dirty="0" err="1" smtClean="0">
                <a:solidFill>
                  <a:srgbClr val="0000FF"/>
                </a:solidFill>
              </a:rPr>
              <a:t>Terminen</a:t>
            </a:r>
            <a:r>
              <a:rPr lang="en-US" sz="2800" dirty="0" smtClean="0">
                <a:solidFill>
                  <a:srgbClr val="0000FF"/>
                </a:solidFill>
              </a:rPr>
              <a:t> con </a:t>
            </a:r>
            <a:r>
              <a:rPr lang="en-US" sz="2800" dirty="0" err="1" smtClean="0">
                <a:solidFill>
                  <a:srgbClr val="0000FF"/>
                </a:solidFill>
              </a:rPr>
              <a:t>una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declaración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fuerte</a:t>
            </a:r>
            <a:r>
              <a:rPr lang="en-US" sz="2800" dirty="0">
                <a:solidFill>
                  <a:srgbClr val="0000FF"/>
                </a:solidFill>
              </a:rPr>
              <a:t> </a:t>
            </a:r>
            <a:r>
              <a:rPr lang="en-US" sz="2800" dirty="0" smtClean="0">
                <a:solidFill>
                  <a:srgbClr val="0000FF"/>
                </a:solidFill>
              </a:rPr>
              <a:t>(¿</a:t>
            </a:r>
            <a:r>
              <a:rPr lang="en-US" sz="2800" dirty="0" err="1" smtClean="0">
                <a:solidFill>
                  <a:srgbClr val="0000FF"/>
                </a:solidFill>
              </a:rPr>
              <a:t>Qué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quieren</a:t>
            </a:r>
            <a:r>
              <a:rPr lang="en-US" sz="2800" dirty="0" smtClean="0">
                <a:solidFill>
                  <a:srgbClr val="0000FF"/>
                </a:solidFill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</a:rPr>
              <a:t>que</a:t>
            </a:r>
            <a:r>
              <a:rPr lang="en-US" sz="2800" dirty="0" smtClean="0">
                <a:solidFill>
                  <a:srgbClr val="0000FF"/>
                </a:solidFill>
              </a:rPr>
              <a:t> el lector </a:t>
            </a:r>
            <a:r>
              <a:rPr lang="en-US" sz="2800" dirty="0" err="1" smtClean="0">
                <a:solidFill>
                  <a:srgbClr val="0000FF"/>
                </a:solidFill>
              </a:rPr>
              <a:t>haga</a:t>
            </a:r>
            <a:r>
              <a:rPr lang="en-US" sz="2800" dirty="0" smtClean="0">
                <a:solidFill>
                  <a:srgbClr val="0000FF"/>
                </a:solidFill>
              </a:rPr>
              <a:t> o </a:t>
            </a:r>
            <a:r>
              <a:rPr lang="en-US" sz="2800" dirty="0" err="1" smtClean="0">
                <a:solidFill>
                  <a:srgbClr val="0000FF"/>
                </a:solidFill>
              </a:rPr>
              <a:t>crea</a:t>
            </a:r>
            <a:r>
              <a:rPr lang="en-US" sz="2800" dirty="0" smtClean="0">
                <a:solidFill>
                  <a:srgbClr val="0000FF"/>
                </a:solidFill>
              </a:rPr>
              <a:t>?)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063855" y="86744"/>
            <a:ext cx="47968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 </a:t>
            </a:r>
            <a:r>
              <a:rPr lang="en-US" sz="54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r>
              <a:rPr lang="en-U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onclusión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878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290417"/>
            <a:ext cx="7159625" cy="4577603"/>
          </a:xfrm>
        </p:spPr>
        <p:txBody>
          <a:bodyPr/>
          <a:lstStyle/>
          <a:p>
            <a:r>
              <a:rPr lang="en-US" sz="6000" dirty="0" smtClean="0">
                <a:solidFill>
                  <a:srgbClr val="FFE982"/>
                </a:solidFill>
                <a:effectLst>
                  <a:outerShdw blurRad="101600" dist="12700" dir="3600000" sx="102000" sy="102000" algn="tl" rotWithShape="0">
                    <a:prstClr val="black">
                      <a:alpha val="30000"/>
                    </a:prstClr>
                  </a:outerShdw>
                </a:effectLst>
              </a:rPr>
              <a:t>¡</a:t>
            </a:r>
            <a:r>
              <a:rPr lang="en-US" sz="6000" u="sng" dirty="0" smtClean="0">
                <a:solidFill>
                  <a:srgbClr val="FFE982"/>
                </a:solidFill>
                <a:effectLst>
                  <a:outerShdw blurRad="101600" dist="12700" dir="3600000" sx="102000" sy="102000" algn="tl" rotWithShape="0">
                    <a:prstClr val="black">
                      <a:alpha val="30000"/>
                    </a:prstClr>
                  </a:outerShdw>
                </a:effectLst>
              </a:rPr>
              <a:t>No </a:t>
            </a:r>
            <a:r>
              <a:rPr lang="en-US" sz="6000" u="sng" dirty="0" err="1">
                <a:solidFill>
                  <a:srgbClr val="FFE982"/>
                </a:solidFill>
                <a:effectLst>
                  <a:outerShdw blurRad="101600" dist="12700" dir="3600000" sx="102000" sy="102000" algn="tl" rotWithShape="0">
                    <a:prstClr val="black">
                      <a:alpha val="30000"/>
                    </a:prstClr>
                  </a:outerShdw>
                </a:effectLst>
              </a:rPr>
              <a:t>o</a:t>
            </a:r>
            <a:r>
              <a:rPr lang="en-US" sz="6000" u="sng" dirty="0" err="1" smtClean="0">
                <a:solidFill>
                  <a:srgbClr val="FFE982"/>
                </a:solidFill>
                <a:effectLst>
                  <a:outerShdw blurRad="101600" dist="12700" dir="3600000" sx="102000" sy="102000" algn="tl" rotWithShape="0">
                    <a:prstClr val="black">
                      <a:alpha val="30000"/>
                    </a:prstClr>
                  </a:outerShdw>
                </a:effectLst>
              </a:rPr>
              <a:t>lviden</a:t>
            </a:r>
            <a:r>
              <a:rPr lang="en-US" sz="6000" u="sng" dirty="0" smtClean="0">
                <a:solidFill>
                  <a:srgbClr val="FFE982"/>
                </a:solidFill>
                <a:effectLst>
                  <a:outerShdw blurRad="101600" dist="12700" dir="3600000" sx="102000" sy="102000" algn="tl" rotWithShape="0">
                    <a:prstClr val="black">
                      <a:alpha val="30000"/>
                    </a:prstClr>
                  </a:outerShdw>
                </a:effectLst>
              </a:rPr>
              <a:t> </a:t>
            </a:r>
            <a:r>
              <a:rPr lang="en-US" sz="6000" u="sng" dirty="0" err="1" smtClean="0">
                <a:solidFill>
                  <a:srgbClr val="FFE982"/>
                </a:solidFill>
                <a:effectLst>
                  <a:outerShdw blurRad="101600" dist="12700" dir="3600000" sx="102000" sy="102000" algn="tl" rotWithShape="0">
                    <a:prstClr val="black">
                      <a:alpha val="30000"/>
                    </a:prstClr>
                  </a:outerShdw>
                </a:effectLst>
              </a:rPr>
              <a:t>las</a:t>
            </a:r>
            <a:r>
              <a:rPr lang="en-US" sz="6000" u="sng" dirty="0" smtClean="0">
                <a:solidFill>
                  <a:srgbClr val="FFE982"/>
                </a:solidFill>
                <a:effectLst>
                  <a:outerShdw blurRad="101600" dist="12700" dir="3600000" sx="102000" sy="102000" algn="tl" rotWithShape="0">
                    <a:prstClr val="black">
                      <a:alpha val="30000"/>
                    </a:prstClr>
                  </a:outerShdw>
                </a:effectLst>
              </a:rPr>
              <a:t> </a:t>
            </a:r>
            <a:r>
              <a:rPr lang="en-US" sz="6000" u="sng" dirty="0" err="1" smtClean="0">
                <a:solidFill>
                  <a:srgbClr val="FFE982"/>
                </a:solidFill>
                <a:effectLst>
                  <a:outerShdw blurRad="101600" dist="12700" dir="3600000" sx="102000" sy="102000" algn="tl" rotWithShape="0">
                    <a:prstClr val="black">
                      <a:alpha val="30000"/>
                    </a:prstClr>
                  </a:outerShdw>
                </a:effectLst>
              </a:rPr>
              <a:t>transiciones</a:t>
            </a:r>
            <a:r>
              <a:rPr lang="en-US" sz="6000" u="sng" dirty="0" smtClean="0">
                <a:solidFill>
                  <a:srgbClr val="FFE982"/>
                </a:solidFill>
                <a:effectLst>
                  <a:outerShdw blurRad="101600" dist="12700" dir="3600000" sx="102000" sy="102000" algn="tl" rotWithShape="0">
                    <a:prstClr val="black">
                      <a:alpha val="30000"/>
                    </a:prstClr>
                  </a:outerShdw>
                </a:effectLst>
              </a:rPr>
              <a:t>!</a:t>
            </a:r>
            <a:endParaRPr lang="en-US" sz="6000" u="sng" dirty="0">
              <a:solidFill>
                <a:srgbClr val="FFE982"/>
              </a:solidFill>
              <a:effectLst>
                <a:outerShdw blurRad="101600" dist="12700" dir="3600000" sx="102000" sy="102000" algn="tl" rotWithShape="0">
                  <a:prstClr val="black">
                    <a:alpha val="30000"/>
                  </a:prst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5675" y="2044700"/>
            <a:ext cx="7232650" cy="429101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US" sz="6000" dirty="0" smtClean="0"/>
          </a:p>
          <a:p>
            <a:pPr>
              <a:lnSpc>
                <a:spcPct val="80000"/>
              </a:lnSpc>
            </a:pP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92298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-180975"/>
            <a:ext cx="7924800" cy="2133600"/>
          </a:xfrm>
        </p:spPr>
        <p:txBody>
          <a:bodyPr/>
          <a:lstStyle/>
          <a:p>
            <a:r>
              <a:rPr lang="es-ES_tradnl" dirty="0">
                <a:solidFill>
                  <a:srgbClr val="FFF29F"/>
                </a:solidFill>
                <a:effectLst>
                  <a:outerShdw blurRad="101600" dist="12700" dir="3600000" algn="tl" rotWithShape="0">
                    <a:srgbClr val="FF9742">
                      <a:alpha val="97000"/>
                    </a:srgb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En </a:t>
            </a:r>
            <a:r>
              <a:rPr lang="es-ES_tradnl" dirty="0" smtClean="0">
                <a:solidFill>
                  <a:srgbClr val="FFF29F"/>
                </a:solidFill>
                <a:effectLst>
                  <a:outerShdw blurRad="101600" dist="12700" dir="3600000" algn="tl" rotWithShape="0">
                    <a:srgbClr val="FF9742">
                      <a:alpha val="97000"/>
                    </a:srgb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vez </a:t>
            </a:r>
            <a:r>
              <a:rPr lang="es-ES_tradnl" dirty="0">
                <a:solidFill>
                  <a:srgbClr val="FFF29F"/>
                </a:solidFill>
                <a:effectLst>
                  <a:outerShdw blurRad="101600" dist="12700" dir="3600000" algn="tl" rotWithShape="0">
                    <a:srgbClr val="FF9742">
                      <a:alpha val="97000"/>
                    </a:srgb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de </a:t>
            </a:r>
            <a:r>
              <a:rPr lang="es-ES_tradnl" dirty="0" smtClean="0">
                <a:solidFill>
                  <a:srgbClr val="FFF29F"/>
                </a:solidFill>
                <a:effectLst>
                  <a:outerShdw blurRad="101600" dist="12700" dir="3600000" algn="tl" rotWithShape="0">
                    <a:srgbClr val="FF9742">
                      <a:alpha val="97000"/>
                    </a:srgb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usar </a:t>
            </a:r>
            <a:r>
              <a:rPr lang="es-ES_tradnl" altLang="ja-JP" dirty="0" smtClean="0">
                <a:solidFill>
                  <a:srgbClr val="FFF29F"/>
                </a:solidFill>
                <a:effectLst>
                  <a:outerShdw blurRad="101600" dist="12700" dir="3600000" algn="tl" rotWithShape="0">
                    <a:srgbClr val="FF9742">
                      <a:alpha val="97000"/>
                    </a:srgb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s-ES_tradnl" altLang="ja-JP" dirty="0" smtClean="0">
                <a:solidFill>
                  <a:srgbClr val="FFA4CB"/>
                </a:solidFill>
                <a:latin typeface="Arial" charset="0"/>
                <a:ea typeface="ＭＳ Ｐゴシック" charset="0"/>
                <a:cs typeface="ＭＳ Ｐゴシック" charset="0"/>
              </a:rPr>
              <a:t>“dice</a:t>
            </a:r>
            <a:r>
              <a:rPr lang="es-ES_tradnl" altLang="ja-JP" dirty="0">
                <a:solidFill>
                  <a:srgbClr val="FFA4CB"/>
                </a:solidFill>
                <a:latin typeface="Arial" charset="0"/>
                <a:ea typeface="ＭＳ Ｐゴシック" charset="0"/>
                <a:cs typeface="ＭＳ Ｐゴシック" charset="0"/>
              </a:rPr>
              <a:t>” </a:t>
            </a:r>
            <a:r>
              <a:rPr lang="es-ES_tradnl" altLang="ja-JP" sz="2000" dirty="0">
                <a:solidFill>
                  <a:srgbClr val="FFF29F"/>
                </a:solidFill>
                <a:latin typeface="Arial" charset="0"/>
                <a:ea typeface="ＭＳ Ｐゴシック" charset="0"/>
                <a:cs typeface="ＭＳ Ｐゴシック" charset="0"/>
              </a:rPr>
              <a:t>(según el  “Quick </a:t>
            </a:r>
            <a:r>
              <a:rPr lang="es-ES_tradnl" altLang="ja-JP" sz="2000" dirty="0" err="1">
                <a:solidFill>
                  <a:srgbClr val="FFF29F"/>
                </a:solidFill>
                <a:latin typeface="Arial" charset="0"/>
                <a:ea typeface="ＭＳ Ｐゴシック" charset="0"/>
                <a:cs typeface="ＭＳ Ｐゴシック" charset="0"/>
              </a:rPr>
              <a:t>Study</a:t>
            </a:r>
            <a:r>
              <a:rPr lang="es-ES_tradnl" altLang="ja-JP" sz="2000" dirty="0">
                <a:solidFill>
                  <a:srgbClr val="FFF29F"/>
                </a:solidFill>
                <a:latin typeface="Arial" charset="0"/>
                <a:ea typeface="ＭＳ Ｐゴシック" charset="0"/>
                <a:cs typeface="ＭＳ Ｐゴシック" charset="0"/>
              </a:rPr>
              <a:t>” de </a:t>
            </a:r>
            <a:r>
              <a:rPr lang="es-ES_tradnl" altLang="ja-JP" sz="2000" dirty="0" err="1">
                <a:solidFill>
                  <a:srgbClr val="FFF29F"/>
                </a:solidFill>
                <a:latin typeface="Arial" charset="0"/>
                <a:ea typeface="ＭＳ Ｐゴシック" charset="0"/>
                <a:cs typeface="ＭＳ Ｐゴシック" charset="0"/>
              </a:rPr>
              <a:t>Parthena</a:t>
            </a:r>
            <a:r>
              <a:rPr lang="es-ES_tradnl" altLang="ja-JP" sz="2000" dirty="0">
                <a:solidFill>
                  <a:srgbClr val="FFF29F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s-ES_tradnl" altLang="ja-JP" sz="2000" dirty="0" err="1">
                <a:solidFill>
                  <a:srgbClr val="FFF29F"/>
                </a:solidFill>
                <a:latin typeface="Arial" charset="0"/>
                <a:ea typeface="ＭＳ Ｐゴシック" charset="0"/>
                <a:cs typeface="ＭＳ Ｐゴシック" charset="0"/>
              </a:rPr>
              <a:t>Draggett</a:t>
            </a:r>
            <a:r>
              <a:rPr lang="es-ES_tradnl" altLang="ja-JP" sz="2000" dirty="0">
                <a:solidFill>
                  <a:srgbClr val="FFF29F"/>
                </a:solidFill>
                <a:latin typeface="Arial" charset="0"/>
                <a:ea typeface="ＭＳ Ｐゴシック" charset="0"/>
                <a:cs typeface="ＭＳ Ｐゴシック" charset="0"/>
              </a:rPr>
              <a:t>)</a:t>
            </a:r>
            <a:endParaRPr lang="en-US" sz="2000" dirty="0">
              <a:solidFill>
                <a:srgbClr val="FFF29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425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143125"/>
            <a:ext cx="3810000" cy="3952875"/>
          </a:xfrm>
        </p:spPr>
        <p:txBody>
          <a:bodyPr>
            <a:noAutofit/>
          </a:bodyPr>
          <a:lstStyle/>
          <a:p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Afirma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Informa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Reporta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Comunica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Explica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Comenta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	</a:t>
            </a:r>
          </a:p>
        </p:txBody>
      </p:sp>
      <p:sp>
        <p:nvSpPr>
          <p:cNvPr id="224259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143125"/>
            <a:ext cx="3810000" cy="3714750"/>
          </a:xfrm>
        </p:spPr>
        <p:txBody>
          <a:bodyPr>
            <a:noAutofit/>
          </a:bodyPr>
          <a:lstStyle/>
          <a:p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Indica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Escribe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Analiza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Difunde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(broadcasts, spreads)</a:t>
            </a:r>
          </a:p>
          <a:p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Menciona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endParaRPr lang="en-US" sz="3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9578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95275"/>
            <a:ext cx="7924800" cy="2133600"/>
          </a:xfrm>
        </p:spPr>
        <p:txBody>
          <a:bodyPr/>
          <a:lstStyle/>
          <a:p>
            <a:r>
              <a:rPr lang="es-ES_tradnl" dirty="0">
                <a:solidFill>
                  <a:srgbClr val="FFF29F"/>
                </a:solidFill>
                <a:effectLst>
                  <a:outerShdw blurRad="101600" dist="12700" dir="3600000" algn="tl" rotWithShape="0">
                    <a:srgbClr val="FF9742">
                      <a:alpha val="97000"/>
                    </a:srgb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En </a:t>
            </a:r>
            <a:r>
              <a:rPr lang="es-ES_tradnl" dirty="0" smtClean="0">
                <a:solidFill>
                  <a:srgbClr val="FFF29F"/>
                </a:solidFill>
                <a:effectLst>
                  <a:outerShdw blurRad="101600" dist="12700" dir="3600000" algn="tl" rotWithShape="0">
                    <a:srgbClr val="FF9742">
                      <a:alpha val="97000"/>
                    </a:srgb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vez </a:t>
            </a:r>
            <a:r>
              <a:rPr lang="es-ES_tradnl" dirty="0">
                <a:solidFill>
                  <a:srgbClr val="FFF29F"/>
                </a:solidFill>
                <a:effectLst>
                  <a:outerShdw blurRad="101600" dist="12700" dir="3600000" algn="tl" rotWithShape="0">
                    <a:srgbClr val="FF9742">
                      <a:alpha val="97000"/>
                    </a:srgb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de </a:t>
            </a:r>
            <a:r>
              <a:rPr lang="es-ES_tradnl" dirty="0" smtClean="0">
                <a:solidFill>
                  <a:srgbClr val="FFF29F"/>
                </a:solidFill>
                <a:effectLst>
                  <a:outerShdw blurRad="101600" dist="12700" dir="3600000" algn="tl" rotWithShape="0">
                    <a:srgbClr val="FF9742">
                      <a:alpha val="97000"/>
                    </a:srgb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usar</a:t>
            </a:r>
            <a:r>
              <a:rPr lang="es-ES_tradnl" altLang="ja-JP" dirty="0" smtClean="0">
                <a:solidFill>
                  <a:srgbClr val="FFF29F"/>
                </a:solidFill>
                <a:effectLst>
                  <a:outerShdw blurRad="101600" dist="12700" dir="3600000" algn="tl" rotWithShape="0">
                    <a:srgbClr val="FF9742">
                      <a:alpha val="97000"/>
                    </a:srgb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s-ES_tradnl" altLang="ja-JP" dirty="0" smtClean="0">
                <a:solidFill>
                  <a:srgbClr val="FFF88E"/>
                </a:solidFill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s-ES_tradnl" altLang="ja-JP" dirty="0" smtClean="0">
                <a:solidFill>
                  <a:srgbClr val="FFA4CB"/>
                </a:solidFill>
                <a:effectLst>
                  <a:outerShdw blurRad="101600" dist="12700" dir="3600000" algn="tl" rotWithShape="0">
                    <a:schemeClr val="tx1">
                      <a:alpha val="30000"/>
                    </a:scheme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cosa</a:t>
            </a:r>
            <a:r>
              <a:rPr lang="es-ES_tradnl" altLang="ja-JP" dirty="0" smtClean="0">
                <a:solidFill>
                  <a:srgbClr val="FFF29F"/>
                </a:solidFill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sz="2000" dirty="0">
              <a:solidFill>
                <a:srgbClr val="FFF29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63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819400"/>
            <a:ext cx="3810000" cy="32766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err="1" smtClean="0">
                <a:latin typeface="Arial" charset="0"/>
                <a:ea typeface="ＭＳ Ｐゴシック" charset="0"/>
                <a:cs typeface="ＭＳ Ｐゴシック" charset="0"/>
              </a:rPr>
              <a:t>elemento</a:t>
            </a:r>
            <a:endParaRPr lang="en-US" sz="32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3200" dirty="0" err="1" smtClean="0">
                <a:latin typeface="Arial" charset="0"/>
                <a:ea typeface="ＭＳ Ｐゴシック" charset="0"/>
                <a:cs typeface="ＭＳ Ｐゴシック" charset="0"/>
              </a:rPr>
              <a:t>aspecto</a:t>
            </a:r>
            <a:endParaRPr lang="en-US" sz="32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3200" dirty="0" smtClean="0">
                <a:latin typeface="Arial" charset="0"/>
                <a:ea typeface="ＭＳ Ｐゴシック" charset="0"/>
                <a:cs typeface="ＭＳ Ｐゴシック" charset="0"/>
              </a:rPr>
              <a:t>Idea</a:t>
            </a:r>
            <a:endParaRPr lang="en-US" sz="32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3200" dirty="0" err="1"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sz="3200" dirty="0" err="1" smtClean="0">
                <a:latin typeface="Arial" charset="0"/>
                <a:ea typeface="ＭＳ Ｐゴシック" charset="0"/>
                <a:cs typeface="ＭＳ Ｐゴシック" charset="0"/>
              </a:rPr>
              <a:t>ujeto</a:t>
            </a:r>
            <a:endParaRPr lang="en-US" sz="32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3200" dirty="0" err="1" smtClean="0">
                <a:latin typeface="Arial" charset="0"/>
                <a:ea typeface="ＭＳ Ｐゴシック" charset="0"/>
                <a:cs typeface="ＭＳ Ｐゴシック" charset="0"/>
              </a:rPr>
              <a:t>objeto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6307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736850"/>
            <a:ext cx="3810000" cy="3124200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err="1" smtClean="0">
                <a:latin typeface="Arial" charset="0"/>
                <a:ea typeface="ＭＳ Ｐゴシック" charset="0"/>
                <a:cs typeface="ＭＳ Ｐゴシック" charset="0"/>
              </a:rPr>
              <a:t>entidad</a:t>
            </a:r>
            <a:endParaRPr lang="en-US" sz="32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3200" dirty="0" err="1"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3200" dirty="0" err="1" smtClean="0">
                <a:latin typeface="Arial" charset="0"/>
                <a:ea typeface="ＭＳ Ｐゴシック" charset="0"/>
                <a:cs typeface="ＭＳ Ｐゴシック" charset="0"/>
              </a:rPr>
              <a:t>royecto</a:t>
            </a:r>
            <a:endParaRPr lang="en-US" sz="32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3200" dirty="0" err="1"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en-US" sz="3200" dirty="0" err="1" smtClean="0">
                <a:latin typeface="Arial" charset="0"/>
                <a:ea typeface="ＭＳ Ｐゴシック" charset="0"/>
                <a:cs typeface="ＭＳ Ｐゴシック" charset="0"/>
              </a:rPr>
              <a:t>ema</a:t>
            </a:r>
            <a:endParaRPr lang="en-US" sz="32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3200" dirty="0" err="1"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r>
              <a:rPr lang="en-US" sz="3200" dirty="0" err="1" smtClean="0">
                <a:latin typeface="Arial" charset="0"/>
                <a:ea typeface="ＭＳ Ｐゴシック" charset="0"/>
                <a:cs typeface="ＭＳ Ｐゴシック" charset="0"/>
              </a:rPr>
              <a:t>rganismo</a:t>
            </a:r>
            <a:endParaRPr lang="en-US" sz="3200" dirty="0" smtClean="0">
              <a:latin typeface="Arial" charset="0"/>
              <a:ea typeface="ＭＳ Ｐゴシック" charset="0"/>
              <a:cs typeface="ＭＳ Ｐゴシック" charset="0"/>
            </a:endParaRPr>
          </a:p>
          <a:p>
            <a:r>
              <a:rPr lang="en-US" sz="3200" dirty="0" err="1" smtClean="0">
                <a:latin typeface="Arial" charset="0"/>
                <a:ea typeface="ＭＳ Ｐゴシック" charset="0"/>
                <a:cs typeface="ＭＳ Ｐゴシック" charset="0"/>
              </a:rPr>
              <a:t>diseño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179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02397"/>
            <a:ext cx="7583488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29F"/>
                </a:solidFill>
                <a:effectLst>
                  <a:outerShdw blurRad="101600" dist="12700" dir="3600000" algn="tl" rotWithShape="0">
                    <a:prstClr val="black">
                      <a:alpha val="97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No </a:t>
            </a:r>
            <a:r>
              <a:rPr lang="en-US" dirty="0" err="1">
                <a:solidFill>
                  <a:srgbClr val="FFF29F"/>
                </a:solidFill>
                <a:effectLst>
                  <a:outerShdw blurRad="101600" dist="12700" dir="3600000" algn="tl" rotWithShape="0">
                    <a:prstClr val="black">
                      <a:alpha val="97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u</a:t>
            </a:r>
            <a:r>
              <a:rPr lang="en-US" dirty="0" err="1" smtClean="0">
                <a:solidFill>
                  <a:srgbClr val="FFF29F"/>
                </a:solidFill>
                <a:effectLst>
                  <a:outerShdw blurRad="101600" dist="12700" dir="3600000" algn="tl" rotWithShape="0">
                    <a:prstClr val="black">
                      <a:alpha val="97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sen</a:t>
            </a:r>
            <a:r>
              <a:rPr lang="en-US" dirty="0" smtClean="0">
                <a:solidFill>
                  <a:srgbClr val="FFF29F"/>
                </a:solidFill>
                <a:effectLst>
                  <a:outerShdw blurRad="101600" dist="12700" dir="3600000" algn="tl" rotWithShape="0">
                    <a:prstClr val="black">
                      <a:alpha val="97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solidFill>
                  <a:srgbClr val="FFF29F"/>
                </a:solidFill>
                <a:effectLst>
                  <a:outerShdw blurRad="101600" dist="12700" dir="3600000" algn="tl" rotWithShape="0">
                    <a:prstClr val="black">
                      <a:alpha val="97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l</a:t>
            </a:r>
            <a:r>
              <a:rPr lang="en-US" dirty="0" smtClean="0">
                <a:solidFill>
                  <a:srgbClr val="FFF29F"/>
                </a:solidFill>
                <a:effectLst>
                  <a:outerShdw blurRad="101600" dist="12700" dir="3600000" algn="tl" rotWithShape="0">
                    <a:prstClr val="black">
                      <a:alpha val="97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 </a:t>
            </a:r>
            <a:r>
              <a:rPr lang="en-US" dirty="0" err="1">
                <a:solidFill>
                  <a:srgbClr val="FFF29F"/>
                </a:solidFill>
                <a:effectLst>
                  <a:outerShdw blurRad="101600" dist="12700" dir="3600000" algn="tl" rotWithShape="0">
                    <a:prstClr val="black">
                      <a:alpha val="97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dirty="0" err="1" smtClean="0">
                <a:solidFill>
                  <a:srgbClr val="FFF29F"/>
                </a:solidFill>
                <a:effectLst>
                  <a:outerShdw blurRad="101600" dist="12700" dir="3600000" algn="tl" rotWithShape="0">
                    <a:prstClr val="black">
                      <a:alpha val="97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egunda</a:t>
            </a:r>
            <a:r>
              <a:rPr lang="en-US" dirty="0" smtClean="0">
                <a:solidFill>
                  <a:srgbClr val="FFF29F"/>
                </a:solidFill>
                <a:effectLst>
                  <a:outerShdw blurRad="101600" dist="12700" dir="3600000" algn="tl" rotWithShape="0">
                    <a:prstClr val="black">
                      <a:alpha val="97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solidFill>
                  <a:srgbClr val="FFF29F"/>
                </a:solidFill>
                <a:effectLst>
                  <a:outerShdw blurRad="101600" dist="12700" dir="3600000" algn="tl" rotWithShape="0">
                    <a:prstClr val="black">
                      <a:alpha val="97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r>
              <a:rPr lang="en-US" dirty="0" smtClean="0">
                <a:solidFill>
                  <a:srgbClr val="FFF29F"/>
                </a:solidFill>
                <a:effectLst>
                  <a:outerShdw blurRad="101600" dist="12700" dir="3600000" algn="tl" rotWithShape="0">
                    <a:prstClr val="black">
                      <a:alpha val="97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ersona</a:t>
            </a:r>
            <a:endParaRPr lang="en-US" dirty="0">
              <a:solidFill>
                <a:srgbClr val="FFF29F"/>
              </a:solidFill>
              <a:effectLst>
                <a:outerShdw blurRad="101600" dist="12700" dir="3600000" algn="tl" rotWithShape="0">
                  <a:prstClr val="black">
                    <a:alpha val="97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44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3200" dirty="0">
                <a:solidFill>
                  <a:srgbClr val="FFF29F"/>
                </a:solidFill>
                <a:latin typeface="Arial" charset="0"/>
                <a:ea typeface="ＭＳ Ｐゴシック" charset="0"/>
                <a:cs typeface="ＭＳ Ｐゴシック" charset="0"/>
              </a:rPr>
              <a:t>No:</a:t>
            </a:r>
            <a:r>
              <a:rPr lang="en-US" sz="3200" dirty="0">
                <a:latin typeface="Arial" charset="0"/>
                <a:ea typeface="ＭＳ Ｐゴシック" charset="0"/>
                <a:cs typeface="ＭＳ Ｐゴシック" charset="0"/>
              </a:rPr>
              <a:t> (</a:t>
            </a:r>
            <a:r>
              <a:rPr lang="en-US" sz="3200" dirty="0" err="1">
                <a:solidFill>
                  <a:srgbClr val="FFFE19"/>
                </a:solidFill>
                <a:latin typeface="Arial" charset="0"/>
                <a:ea typeface="ＭＳ Ｐゴシック" charset="0"/>
                <a:cs typeface="ＭＳ Ｐゴシック" charset="0"/>
              </a:rPr>
              <a:t>T</a:t>
            </a:r>
            <a:r>
              <a:rPr lang="en-US" altLang="ja-JP" sz="3200" dirty="0" err="1">
                <a:solidFill>
                  <a:srgbClr val="FFFE19"/>
                </a:solidFill>
                <a:latin typeface="Arial" charset="0"/>
                <a:ea typeface="ＭＳ Ｐゴシック" charset="0"/>
                <a:cs typeface="ＭＳ Ｐゴシック" charset="0"/>
              </a:rPr>
              <a:t>ú</a:t>
            </a:r>
            <a:r>
              <a:rPr lang="en-US" altLang="ja-JP" sz="3200" dirty="0">
                <a:latin typeface="Arial" charset="0"/>
                <a:ea typeface="ＭＳ Ｐゴシック" charset="0"/>
                <a:cs typeface="ＭＳ Ｐゴシック" charset="0"/>
              </a:rPr>
              <a:t>) no </a:t>
            </a:r>
            <a:r>
              <a:rPr lang="en-US" altLang="ja-JP" sz="3200" dirty="0" err="1">
                <a:solidFill>
                  <a:srgbClr val="FFF29F"/>
                </a:solidFill>
                <a:latin typeface="Arial" charset="0"/>
                <a:ea typeface="ＭＳ Ｐゴシック" charset="0"/>
                <a:cs typeface="ＭＳ Ｐゴシック" charset="0"/>
              </a:rPr>
              <a:t>debes</a:t>
            </a:r>
            <a:r>
              <a:rPr lang="en-US" altLang="ja-JP" sz="3200" dirty="0">
                <a:latin typeface="Arial" charset="0"/>
                <a:ea typeface="ＭＳ Ｐゴシック" charset="0"/>
                <a:cs typeface="ＭＳ Ｐゴシック" charset="0"/>
              </a:rPr>
              <a:t> comer comida </a:t>
            </a:r>
            <a:r>
              <a:rPr lang="en-US" altLang="ja-JP" sz="3200" dirty="0" err="1">
                <a:latin typeface="Arial" charset="0"/>
                <a:ea typeface="ＭＳ Ｐゴシック" charset="0"/>
                <a:cs typeface="ＭＳ Ｐゴシック" charset="0"/>
              </a:rPr>
              <a:t>basura</a:t>
            </a:r>
            <a:r>
              <a:rPr lang="en-US" altLang="ja-JP" sz="3200" dirty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buFontTx/>
              <a:buNone/>
            </a:pPr>
            <a:r>
              <a:rPr lang="en-US" altLang="ja-JP" sz="3200" dirty="0" err="1">
                <a:solidFill>
                  <a:srgbClr val="91FF16"/>
                </a:solidFill>
                <a:latin typeface="Arial" charset="0"/>
                <a:ea typeface="ＭＳ Ｐゴシック" charset="0"/>
                <a:cs typeface="ＭＳ Ｐゴシック" charset="0"/>
              </a:rPr>
              <a:t>Sí</a:t>
            </a:r>
            <a:r>
              <a:rPr lang="en-US" altLang="ja-JP" sz="3200" dirty="0">
                <a:solidFill>
                  <a:srgbClr val="91FF16"/>
                </a:solidFill>
                <a:latin typeface="Arial" charset="0"/>
                <a:ea typeface="ＭＳ Ｐゴシック" charset="0"/>
                <a:cs typeface="ＭＳ Ｐゴシック" charset="0"/>
              </a:rPr>
              <a:t>:</a:t>
            </a:r>
            <a:r>
              <a:rPr lang="en-US" altLang="ja-JP" sz="3200" dirty="0">
                <a:latin typeface="Arial" charset="0"/>
                <a:ea typeface="ＭＳ Ｐゴシック" charset="0"/>
                <a:cs typeface="ＭＳ Ｐゴシック" charset="0"/>
              </a:rPr>
              <a:t>  No </a:t>
            </a:r>
            <a:r>
              <a:rPr lang="en-US" altLang="ja-JP" sz="3200" dirty="0">
                <a:solidFill>
                  <a:srgbClr val="91FF16"/>
                </a:solidFill>
                <a:latin typeface="Arial" charset="0"/>
                <a:ea typeface="ＭＳ Ｐゴシック" charset="0"/>
                <a:cs typeface="ＭＳ Ｐゴシック" charset="0"/>
              </a:rPr>
              <a:t>se </a:t>
            </a:r>
            <a:r>
              <a:rPr lang="en-US" altLang="ja-JP" sz="3200" dirty="0" err="1">
                <a:solidFill>
                  <a:srgbClr val="91FF16"/>
                </a:solidFill>
                <a:latin typeface="Arial" charset="0"/>
                <a:ea typeface="ＭＳ Ｐゴシック" charset="0"/>
                <a:cs typeface="ＭＳ Ｐゴシック" charset="0"/>
              </a:rPr>
              <a:t>debe</a:t>
            </a:r>
            <a:r>
              <a:rPr lang="en-US" altLang="ja-JP" sz="3200" dirty="0">
                <a:latin typeface="Arial" charset="0"/>
                <a:ea typeface="ＭＳ Ｐゴシック" charset="0"/>
                <a:cs typeface="ＭＳ Ｐゴシック" charset="0"/>
              </a:rPr>
              <a:t> comer comida </a:t>
            </a:r>
            <a:r>
              <a:rPr lang="en-US" altLang="ja-JP" sz="3200" dirty="0" err="1">
                <a:latin typeface="Arial" charset="0"/>
                <a:ea typeface="ＭＳ Ｐゴシック" charset="0"/>
                <a:cs typeface="ＭＳ Ｐゴシック" charset="0"/>
              </a:rPr>
              <a:t>basura</a:t>
            </a:r>
            <a:r>
              <a:rPr lang="en-US" altLang="ja-JP" sz="3200" dirty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buFontTx/>
              <a:buNone/>
            </a:pPr>
            <a:r>
              <a:rPr lang="en-US" altLang="ja-JP" sz="3200" dirty="0">
                <a:solidFill>
                  <a:srgbClr val="FFF29F"/>
                </a:solidFill>
                <a:latin typeface="Arial" charset="0"/>
                <a:ea typeface="ＭＳ Ｐゴシック" charset="0"/>
                <a:cs typeface="ＭＳ Ｐゴシック" charset="0"/>
              </a:rPr>
              <a:t>No:  </a:t>
            </a:r>
            <a:r>
              <a:rPr lang="en-US" altLang="ja-JP" sz="3200" dirty="0" err="1">
                <a:solidFill>
                  <a:srgbClr val="FFF29F"/>
                </a:solidFill>
                <a:latin typeface="Arial" charset="0"/>
                <a:ea typeface="ＭＳ Ｐゴシック" charset="0"/>
                <a:cs typeface="ＭＳ Ｐゴシック" charset="0"/>
              </a:rPr>
              <a:t>Usted</a:t>
            </a:r>
            <a:r>
              <a:rPr lang="en-US" altLang="ja-JP" sz="3200" dirty="0">
                <a:solidFill>
                  <a:srgbClr val="FFF29F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200" dirty="0" err="1">
                <a:latin typeface="Arial" charset="0"/>
                <a:ea typeface="ＭＳ Ｐゴシック" charset="0"/>
                <a:cs typeface="ＭＳ Ｐゴシック" charset="0"/>
              </a:rPr>
              <a:t>necesita</a:t>
            </a:r>
            <a:r>
              <a:rPr lang="en-US" altLang="ja-JP" sz="32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200" dirty="0" err="1">
                <a:latin typeface="Arial" charset="0"/>
                <a:ea typeface="ＭＳ Ｐゴシック" charset="0"/>
                <a:cs typeface="ＭＳ Ｐゴシック" charset="0"/>
              </a:rPr>
              <a:t>hacer</a:t>
            </a:r>
            <a:r>
              <a:rPr lang="en-US" altLang="ja-JP" sz="32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200" dirty="0" err="1">
                <a:latin typeface="Arial" charset="0"/>
                <a:ea typeface="ＭＳ Ｐゴシック" charset="0"/>
                <a:cs typeface="ＭＳ Ｐゴシック" charset="0"/>
              </a:rPr>
              <a:t>ejercicios</a:t>
            </a:r>
            <a:r>
              <a:rPr lang="en-US" altLang="ja-JP" sz="3200" dirty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buFontTx/>
              <a:buNone/>
            </a:pPr>
            <a:r>
              <a:rPr lang="en-US" altLang="ja-JP" sz="3200" dirty="0" err="1">
                <a:solidFill>
                  <a:srgbClr val="91FF16"/>
                </a:solidFill>
                <a:latin typeface="Arial" charset="0"/>
                <a:ea typeface="ＭＳ Ｐゴシック" charset="0"/>
                <a:cs typeface="ＭＳ Ｐゴシック" charset="0"/>
              </a:rPr>
              <a:t>Sí</a:t>
            </a:r>
            <a:r>
              <a:rPr lang="en-US" altLang="ja-JP" sz="3200" dirty="0">
                <a:solidFill>
                  <a:srgbClr val="91FF16"/>
                </a:solidFill>
                <a:latin typeface="Arial" charset="0"/>
                <a:ea typeface="ＭＳ Ｐゴシック" charset="0"/>
                <a:cs typeface="ＭＳ Ｐゴシック" charset="0"/>
              </a:rPr>
              <a:t>:</a:t>
            </a:r>
            <a:r>
              <a:rPr lang="en-US" altLang="ja-JP" sz="3200" dirty="0">
                <a:latin typeface="Arial" charset="0"/>
                <a:ea typeface="ＭＳ Ｐゴシック" charset="0"/>
                <a:cs typeface="ＭＳ Ｐゴシック" charset="0"/>
              </a:rPr>
              <a:t>   </a:t>
            </a:r>
            <a:r>
              <a:rPr lang="en-US" altLang="ja-JP" sz="3200" dirty="0">
                <a:solidFill>
                  <a:srgbClr val="91FF16"/>
                </a:solidFill>
                <a:latin typeface="Arial" charset="0"/>
                <a:ea typeface="ＭＳ Ｐゴシック" charset="0"/>
                <a:cs typeface="ＭＳ Ｐゴシック" charset="0"/>
              </a:rPr>
              <a:t>Se </a:t>
            </a:r>
            <a:r>
              <a:rPr lang="en-US" altLang="ja-JP" sz="3200" dirty="0" err="1">
                <a:solidFill>
                  <a:srgbClr val="91FF16"/>
                </a:solidFill>
                <a:latin typeface="Arial" charset="0"/>
                <a:ea typeface="ＭＳ Ｐゴシック" charset="0"/>
                <a:cs typeface="ＭＳ Ｐゴシック" charset="0"/>
              </a:rPr>
              <a:t>necesita</a:t>
            </a:r>
            <a:r>
              <a:rPr lang="en-US" altLang="ja-JP" sz="32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200" dirty="0" err="1">
                <a:latin typeface="Arial" charset="0"/>
                <a:ea typeface="ＭＳ Ｐゴシック" charset="0"/>
                <a:cs typeface="ＭＳ Ｐゴシック" charset="0"/>
              </a:rPr>
              <a:t>hacer</a:t>
            </a:r>
            <a:r>
              <a:rPr lang="en-US" altLang="ja-JP" sz="32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200" dirty="0" err="1">
                <a:latin typeface="Arial" charset="0"/>
                <a:ea typeface="ＭＳ Ｐゴシック" charset="0"/>
                <a:cs typeface="ＭＳ Ｐゴシック" charset="0"/>
              </a:rPr>
              <a:t>ejercicios</a:t>
            </a:r>
            <a:r>
              <a:rPr lang="en-US" altLang="ja-JP" sz="3200" dirty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buFontTx/>
              <a:buNone/>
            </a:pPr>
            <a:r>
              <a:rPr lang="en-US" altLang="ja-JP" sz="3200" dirty="0">
                <a:latin typeface="Arial" charset="0"/>
                <a:ea typeface="ＭＳ Ｐゴシック" charset="0"/>
                <a:cs typeface="ＭＳ Ｐゴシック" charset="0"/>
              </a:rPr>
              <a:t>	    </a:t>
            </a:r>
            <a:r>
              <a:rPr lang="en-US" altLang="ja-JP" sz="3200" dirty="0">
                <a:solidFill>
                  <a:srgbClr val="91FF16"/>
                </a:solidFill>
                <a:latin typeface="Arial" charset="0"/>
                <a:ea typeface="ＭＳ Ｐゴシック" charset="0"/>
                <a:cs typeface="ＭＳ Ｐゴシック" charset="0"/>
              </a:rPr>
              <a:t>Hay </a:t>
            </a:r>
            <a:r>
              <a:rPr lang="en-US" altLang="ja-JP" sz="3200" dirty="0" err="1">
                <a:solidFill>
                  <a:srgbClr val="91FF16"/>
                </a:solidFill>
                <a:latin typeface="Arial" charset="0"/>
                <a:ea typeface="ＭＳ Ｐゴシック" charset="0"/>
                <a:cs typeface="ＭＳ Ｐゴシック" charset="0"/>
              </a:rPr>
              <a:t>que</a:t>
            </a:r>
            <a:r>
              <a:rPr lang="en-US" altLang="ja-JP" sz="32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200" dirty="0" err="1">
                <a:latin typeface="Arial" charset="0"/>
                <a:ea typeface="ＭＳ Ｐゴシック" charset="0"/>
                <a:cs typeface="ＭＳ Ｐゴシック" charset="0"/>
              </a:rPr>
              <a:t>hacer</a:t>
            </a:r>
            <a:r>
              <a:rPr lang="en-US" altLang="ja-JP" sz="32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200" dirty="0" err="1">
                <a:latin typeface="Arial" charset="0"/>
                <a:ea typeface="ＭＳ Ｐゴシック" charset="0"/>
                <a:cs typeface="ＭＳ Ｐゴシック" charset="0"/>
              </a:rPr>
              <a:t>ejercicios</a:t>
            </a:r>
            <a:r>
              <a:rPr lang="en-US" altLang="ja-JP" sz="3200" dirty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buFontTx/>
              <a:buNone/>
            </a:pPr>
            <a:endParaRPr lang="en-US" altLang="ja-JP" sz="3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936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5" name="Rectangle 2"/>
          <p:cNvSpPr>
            <a:spLocks noGrp="1" noChangeArrowheads="1"/>
          </p:cNvSpPr>
          <p:nvPr>
            <p:ph type="title"/>
          </p:nvPr>
        </p:nvSpPr>
        <p:spPr>
          <a:xfrm>
            <a:off x="779463" y="470647"/>
            <a:ext cx="7583488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29F"/>
                </a:solidFill>
                <a:latin typeface="Arial" charset="0"/>
                <a:ea typeface="ＭＳ Ｐゴシック" charset="0"/>
                <a:cs typeface="ＭＳ Ｐゴシック" charset="0"/>
              </a:rPr>
              <a:t>No </a:t>
            </a:r>
            <a:r>
              <a:rPr lang="en-US" dirty="0" err="1">
                <a:solidFill>
                  <a:srgbClr val="FFF29F"/>
                </a:solidFill>
                <a:latin typeface="Arial" charset="0"/>
                <a:ea typeface="ＭＳ Ｐゴシック" charset="0"/>
                <a:cs typeface="ＭＳ Ｐゴシック" charset="0"/>
              </a:rPr>
              <a:t>u</a:t>
            </a:r>
            <a:r>
              <a:rPr lang="en-US" dirty="0" err="1" smtClean="0">
                <a:solidFill>
                  <a:srgbClr val="FFF29F"/>
                </a:solidFill>
                <a:latin typeface="Arial" charset="0"/>
                <a:ea typeface="ＭＳ Ｐゴシック" charset="0"/>
                <a:cs typeface="ＭＳ Ｐゴシック" charset="0"/>
              </a:rPr>
              <a:t>sen</a:t>
            </a:r>
            <a:r>
              <a:rPr lang="en-US" dirty="0" smtClean="0">
                <a:solidFill>
                  <a:srgbClr val="FFF29F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solidFill>
                  <a:srgbClr val="FFF29F"/>
                </a:solidFill>
                <a:latin typeface="Arial" charset="0"/>
                <a:ea typeface="ＭＳ Ｐゴシック" charset="0"/>
                <a:cs typeface="ＭＳ Ｐゴシック" charset="0"/>
              </a:rPr>
              <a:t>l</a:t>
            </a:r>
            <a:r>
              <a:rPr lang="en-US" dirty="0" smtClean="0">
                <a:solidFill>
                  <a:srgbClr val="FFF29F"/>
                </a:solidFill>
                <a:latin typeface="Arial" charset="0"/>
                <a:ea typeface="ＭＳ Ｐゴシック" charset="0"/>
                <a:cs typeface="ＭＳ Ｐゴシック" charset="0"/>
              </a:rPr>
              <a:t>a </a:t>
            </a:r>
            <a:r>
              <a:rPr lang="en-US" dirty="0" err="1">
                <a:solidFill>
                  <a:srgbClr val="FFF29F"/>
                </a:solidFill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dirty="0" err="1" smtClean="0">
                <a:solidFill>
                  <a:srgbClr val="FFF29F"/>
                </a:solidFill>
                <a:latin typeface="Arial" charset="0"/>
                <a:ea typeface="ＭＳ Ｐゴシック" charset="0"/>
                <a:cs typeface="ＭＳ Ｐゴシック" charset="0"/>
              </a:rPr>
              <a:t>egunda</a:t>
            </a:r>
            <a:r>
              <a:rPr lang="en-US" dirty="0" smtClean="0">
                <a:solidFill>
                  <a:srgbClr val="FFF29F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solidFill>
                  <a:srgbClr val="FFF29F"/>
                </a:solidFill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r>
              <a:rPr lang="en-US" dirty="0" smtClean="0">
                <a:solidFill>
                  <a:srgbClr val="FFF29F"/>
                </a:solidFill>
                <a:latin typeface="Arial" charset="0"/>
                <a:ea typeface="ＭＳ Ｐゴシック" charset="0"/>
                <a:cs typeface="ＭＳ Ｐゴシック" charset="0"/>
              </a:rPr>
              <a:t>ersona</a:t>
            </a:r>
            <a:endParaRPr lang="en-US" dirty="0">
              <a:solidFill>
                <a:srgbClr val="FFF29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65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90551" y="2438400"/>
            <a:ext cx="7772400" cy="41148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ja-JP" sz="3600" dirty="0">
                <a:solidFill>
                  <a:srgbClr val="FFF29F"/>
                </a:solidFill>
                <a:latin typeface="Arial" charset="0"/>
                <a:ea typeface="ＭＳ Ｐゴシック" charset="0"/>
                <a:cs typeface="ＭＳ Ｐゴシック" charset="0"/>
              </a:rPr>
              <a:t>No:  </a:t>
            </a:r>
            <a:r>
              <a:rPr lang="en-US" altLang="ja-JP" sz="3600" dirty="0">
                <a:latin typeface="Arial" charset="0"/>
                <a:ea typeface="ＭＳ Ｐゴシック" charset="0"/>
                <a:cs typeface="ＭＳ Ｐゴシック" charset="0"/>
              </a:rPr>
              <a:t>Si  </a:t>
            </a:r>
            <a:r>
              <a:rPr lang="en-US" altLang="ja-JP" sz="3600" dirty="0" err="1">
                <a:solidFill>
                  <a:srgbClr val="FFF29F"/>
                </a:solidFill>
                <a:latin typeface="Arial" charset="0"/>
                <a:ea typeface="ＭＳ Ｐゴシック" charset="0"/>
                <a:cs typeface="ＭＳ Ｐゴシック" charset="0"/>
              </a:rPr>
              <a:t>tienes</a:t>
            </a:r>
            <a:r>
              <a:rPr lang="en-US" altLang="ja-JP" sz="36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dirty="0" err="1">
                <a:latin typeface="Arial" charset="0"/>
                <a:ea typeface="ＭＳ Ｐゴシック" charset="0"/>
                <a:cs typeface="ＭＳ Ｐゴシック" charset="0"/>
              </a:rPr>
              <a:t>estrés</a:t>
            </a:r>
            <a:r>
              <a:rPr lang="en-US" altLang="ja-JP" sz="3600" dirty="0">
                <a:latin typeface="Arial" charset="0"/>
                <a:ea typeface="ＭＳ Ｐゴシック" charset="0"/>
                <a:cs typeface="ＭＳ Ｐゴシック" charset="0"/>
              </a:rPr>
              <a:t> en </a:t>
            </a:r>
            <a:r>
              <a:rPr lang="en-US" altLang="ja-JP" sz="3600" dirty="0" err="1">
                <a:solidFill>
                  <a:srgbClr val="FFF29F"/>
                </a:solidFill>
                <a:latin typeface="Arial" charset="0"/>
                <a:ea typeface="ＭＳ Ｐゴシック" charset="0"/>
                <a:cs typeface="ＭＳ Ｐゴシック" charset="0"/>
              </a:rPr>
              <a:t>tu</a:t>
            </a:r>
            <a:r>
              <a:rPr lang="en-US" altLang="ja-JP" sz="36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dirty="0" err="1">
                <a:latin typeface="Arial" charset="0"/>
                <a:ea typeface="ＭＳ Ｐゴシック" charset="0"/>
                <a:cs typeface="ＭＳ Ｐゴシック" charset="0"/>
              </a:rPr>
              <a:t>vida</a:t>
            </a:r>
            <a:r>
              <a:rPr lang="en-US" altLang="ja-JP" sz="3600" dirty="0">
                <a:latin typeface="Arial" charset="0"/>
                <a:ea typeface="ＭＳ Ｐゴシック" charset="0"/>
                <a:cs typeface="ＭＳ Ｐゴシック" charset="0"/>
              </a:rPr>
              <a:t>…</a:t>
            </a:r>
          </a:p>
          <a:p>
            <a:pPr>
              <a:buFontTx/>
              <a:buNone/>
            </a:pPr>
            <a:r>
              <a:rPr lang="en-US" altLang="ja-JP" sz="3600" dirty="0" err="1">
                <a:solidFill>
                  <a:srgbClr val="93E08D"/>
                </a:solidFill>
                <a:latin typeface="Arial" charset="0"/>
                <a:ea typeface="ＭＳ Ｐゴシック" charset="0"/>
                <a:cs typeface="ＭＳ Ｐゴシック" charset="0"/>
              </a:rPr>
              <a:t>Sí</a:t>
            </a:r>
            <a:r>
              <a:rPr lang="en-US" altLang="ja-JP" sz="3600" dirty="0">
                <a:solidFill>
                  <a:srgbClr val="93E08D"/>
                </a:solidFill>
                <a:latin typeface="Arial" charset="0"/>
                <a:ea typeface="ＭＳ Ｐゴシック" charset="0"/>
                <a:cs typeface="ＭＳ Ｐゴシック" charset="0"/>
              </a:rPr>
              <a:t>:</a:t>
            </a:r>
            <a:r>
              <a:rPr lang="en-US" altLang="ja-JP" sz="3600" dirty="0">
                <a:solidFill>
                  <a:srgbClr val="8EE0B3"/>
                </a:solidFill>
                <a:latin typeface="Arial" charset="0"/>
                <a:ea typeface="ＭＳ Ｐゴシック" charset="0"/>
                <a:cs typeface="ＭＳ Ｐゴシック" charset="0"/>
              </a:rPr>
              <a:t>   </a:t>
            </a:r>
            <a:r>
              <a:rPr lang="en-US" altLang="ja-JP" sz="3600" dirty="0">
                <a:latin typeface="Arial" charset="0"/>
                <a:ea typeface="ＭＳ Ｐゴシック" charset="0"/>
                <a:cs typeface="ＭＳ Ｐゴシック" charset="0"/>
              </a:rPr>
              <a:t>Si </a:t>
            </a:r>
            <a:r>
              <a:rPr lang="en-US" altLang="ja-JP" sz="3600" dirty="0">
                <a:solidFill>
                  <a:srgbClr val="93E08D"/>
                </a:solidFill>
                <a:latin typeface="Arial" charset="0"/>
                <a:ea typeface="ＭＳ Ｐゴシック" charset="0"/>
                <a:cs typeface="ＭＳ Ｐゴシック" charset="0"/>
              </a:rPr>
              <a:t>se </a:t>
            </a:r>
            <a:r>
              <a:rPr lang="en-US" altLang="ja-JP" sz="3600" dirty="0" err="1">
                <a:solidFill>
                  <a:srgbClr val="93E08D"/>
                </a:solidFill>
                <a:latin typeface="Arial" charset="0"/>
                <a:ea typeface="ＭＳ Ｐゴシック" charset="0"/>
                <a:cs typeface="ＭＳ Ｐゴシック" charset="0"/>
              </a:rPr>
              <a:t>tiene</a:t>
            </a:r>
            <a:r>
              <a:rPr lang="en-US" altLang="ja-JP" sz="3600" dirty="0">
                <a:solidFill>
                  <a:srgbClr val="93E08D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dirty="0" err="1">
                <a:latin typeface="Arial" charset="0"/>
                <a:ea typeface="ＭＳ Ｐゴシック" charset="0"/>
                <a:cs typeface="ＭＳ Ｐゴシック" charset="0"/>
              </a:rPr>
              <a:t>estrés</a:t>
            </a:r>
            <a:r>
              <a:rPr lang="en-US" altLang="ja-JP" sz="3600" dirty="0">
                <a:latin typeface="Arial" charset="0"/>
                <a:ea typeface="ＭＳ Ｐゴシック" charset="0"/>
                <a:cs typeface="ＭＳ Ｐゴシック" charset="0"/>
              </a:rPr>
              <a:t> en </a:t>
            </a:r>
            <a:r>
              <a:rPr lang="en-US" altLang="ja-JP" sz="3600" dirty="0">
                <a:solidFill>
                  <a:srgbClr val="93E08D"/>
                </a:solidFill>
                <a:latin typeface="Arial" charset="0"/>
                <a:ea typeface="ＭＳ Ｐゴシック" charset="0"/>
                <a:cs typeface="ＭＳ Ｐゴシック" charset="0"/>
              </a:rPr>
              <a:t>la</a:t>
            </a:r>
            <a:r>
              <a:rPr lang="en-US" altLang="ja-JP" sz="36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dirty="0" err="1">
                <a:latin typeface="Arial" charset="0"/>
                <a:ea typeface="ＭＳ Ｐゴシック" charset="0"/>
                <a:cs typeface="ＭＳ Ｐゴシック" charset="0"/>
              </a:rPr>
              <a:t>vida</a:t>
            </a:r>
            <a:r>
              <a:rPr lang="en-US" altLang="ja-JP" sz="3600" dirty="0">
                <a:latin typeface="Arial" charset="0"/>
                <a:ea typeface="ＭＳ Ｐゴシック" charset="0"/>
                <a:cs typeface="ＭＳ Ｐゴシック" charset="0"/>
              </a:rPr>
              <a:t>…</a:t>
            </a:r>
          </a:p>
          <a:p>
            <a:pPr>
              <a:buFontTx/>
              <a:buNone/>
            </a:pPr>
            <a:r>
              <a:rPr lang="en-US" altLang="ja-JP" sz="3600" dirty="0">
                <a:latin typeface="Arial" charset="0"/>
                <a:ea typeface="ＭＳ Ｐゴシック" charset="0"/>
                <a:cs typeface="ＭＳ Ｐゴシック" charset="0"/>
              </a:rPr>
              <a:t>       Si </a:t>
            </a:r>
            <a:r>
              <a:rPr lang="en-US" altLang="ja-JP" sz="3600" dirty="0" err="1">
                <a:solidFill>
                  <a:srgbClr val="93E08D"/>
                </a:solidFill>
                <a:latin typeface="Arial" charset="0"/>
                <a:ea typeface="ＭＳ Ｐゴシック" charset="0"/>
                <a:cs typeface="ＭＳ Ｐゴシック" charset="0"/>
              </a:rPr>
              <a:t>uno</a:t>
            </a:r>
            <a:r>
              <a:rPr lang="en-US" altLang="ja-JP" sz="3600" dirty="0">
                <a:solidFill>
                  <a:srgbClr val="93E08D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dirty="0" err="1">
                <a:solidFill>
                  <a:srgbClr val="93E08D"/>
                </a:solidFill>
                <a:latin typeface="Arial" charset="0"/>
                <a:ea typeface="ＭＳ Ｐゴシック" charset="0"/>
                <a:cs typeface="ＭＳ Ｐゴシック" charset="0"/>
              </a:rPr>
              <a:t>tiene</a:t>
            </a:r>
            <a:r>
              <a:rPr lang="en-US" altLang="ja-JP" sz="3600" dirty="0">
                <a:solidFill>
                  <a:srgbClr val="93E08D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dirty="0" err="1">
                <a:latin typeface="Arial" charset="0"/>
                <a:ea typeface="ＭＳ Ｐゴシック" charset="0"/>
                <a:cs typeface="ＭＳ Ｐゴシック" charset="0"/>
              </a:rPr>
              <a:t>estrés</a:t>
            </a:r>
            <a:r>
              <a:rPr lang="en-US" altLang="ja-JP" sz="3600" dirty="0">
                <a:latin typeface="Arial" charset="0"/>
                <a:ea typeface="ＭＳ Ｐゴシック" charset="0"/>
                <a:cs typeface="ＭＳ Ｐゴシック" charset="0"/>
              </a:rPr>
              <a:t> en </a:t>
            </a:r>
            <a:r>
              <a:rPr lang="en-US" altLang="ja-JP" sz="3600" dirty="0">
                <a:solidFill>
                  <a:srgbClr val="93E08D"/>
                </a:solidFill>
                <a:latin typeface="Arial" charset="0"/>
                <a:ea typeface="ＭＳ Ｐゴシック" charset="0"/>
                <a:cs typeface="ＭＳ Ｐゴシック" charset="0"/>
              </a:rPr>
              <a:t>la</a:t>
            </a:r>
            <a:r>
              <a:rPr lang="en-US" altLang="ja-JP" sz="36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dirty="0" err="1">
                <a:latin typeface="Arial" charset="0"/>
                <a:ea typeface="ＭＳ Ｐゴシック" charset="0"/>
                <a:cs typeface="ＭＳ Ｐゴシック" charset="0"/>
              </a:rPr>
              <a:t>vida</a:t>
            </a:r>
            <a:r>
              <a:rPr lang="en-US" altLang="ja-JP" sz="3600" dirty="0">
                <a:latin typeface="Arial" charset="0"/>
                <a:ea typeface="ＭＳ Ｐゴシック" charset="0"/>
                <a:cs typeface="ＭＳ Ｐゴシック" charset="0"/>
              </a:rPr>
              <a:t>…</a:t>
            </a:r>
          </a:p>
          <a:p>
            <a:pPr>
              <a:buFontTx/>
              <a:buNone/>
            </a:pPr>
            <a:r>
              <a:rPr lang="en-US" altLang="ja-JP" sz="3600" dirty="0">
                <a:latin typeface="Arial" charset="0"/>
                <a:ea typeface="ＭＳ Ｐゴシック" charset="0"/>
                <a:cs typeface="ＭＳ Ｐゴシック" charset="0"/>
              </a:rPr>
              <a:t>	    Si </a:t>
            </a:r>
            <a:r>
              <a:rPr lang="en-US" altLang="ja-JP" sz="3600" dirty="0">
                <a:solidFill>
                  <a:srgbClr val="93E08D"/>
                </a:solidFill>
                <a:latin typeface="Arial" charset="0"/>
                <a:ea typeface="ＭＳ Ｐゴシック" charset="0"/>
                <a:cs typeface="ＭＳ Ｐゴシック" charset="0"/>
              </a:rPr>
              <a:t>hay</a:t>
            </a:r>
            <a:r>
              <a:rPr lang="en-US" altLang="ja-JP" sz="36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dirty="0" err="1">
                <a:latin typeface="Arial" charset="0"/>
                <a:ea typeface="ＭＳ Ｐゴシック" charset="0"/>
                <a:cs typeface="ＭＳ Ｐゴシック" charset="0"/>
              </a:rPr>
              <a:t>estrés</a:t>
            </a:r>
            <a:r>
              <a:rPr lang="en-US" altLang="ja-JP" sz="3600" dirty="0">
                <a:latin typeface="Arial" charset="0"/>
                <a:ea typeface="ＭＳ Ｐゴシック" charset="0"/>
                <a:cs typeface="ＭＳ Ｐゴシック" charset="0"/>
              </a:rPr>
              <a:t> en </a:t>
            </a:r>
            <a:r>
              <a:rPr lang="en-US" altLang="ja-JP" sz="3600" dirty="0">
                <a:solidFill>
                  <a:srgbClr val="93E08D"/>
                </a:solidFill>
                <a:latin typeface="Arial" charset="0"/>
                <a:ea typeface="ＭＳ Ｐゴシック" charset="0"/>
                <a:cs typeface="ＭＳ Ｐゴシック" charset="0"/>
              </a:rPr>
              <a:t>la</a:t>
            </a:r>
            <a:r>
              <a:rPr lang="en-US" altLang="ja-JP" sz="36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dirty="0" err="1">
                <a:latin typeface="Arial" charset="0"/>
                <a:ea typeface="ＭＳ Ｐゴシック" charset="0"/>
                <a:cs typeface="ＭＳ Ｐゴシック" charset="0"/>
              </a:rPr>
              <a:t>vida</a:t>
            </a:r>
            <a:r>
              <a:rPr lang="en-US" altLang="ja-JP" sz="3600" dirty="0">
                <a:latin typeface="Arial" charset="0"/>
                <a:ea typeface="ＭＳ Ｐゴシック" charset="0"/>
                <a:cs typeface="ＭＳ Ｐゴシック" charset="0"/>
              </a:rPr>
              <a:t>…</a:t>
            </a:r>
          </a:p>
          <a:p>
            <a:pPr>
              <a:buFontTx/>
              <a:buNone/>
            </a:pPr>
            <a:r>
              <a:rPr lang="en-US" altLang="ja-JP" sz="3600" dirty="0">
                <a:latin typeface="Arial" charset="0"/>
                <a:ea typeface="ＭＳ Ｐゴシック" charset="0"/>
                <a:cs typeface="ＭＳ Ｐゴシック" charset="0"/>
              </a:rPr>
              <a:t>       Si </a:t>
            </a:r>
            <a:r>
              <a:rPr lang="en-US" altLang="ja-JP" sz="3600" dirty="0">
                <a:solidFill>
                  <a:srgbClr val="93E08D"/>
                </a:solidFill>
                <a:latin typeface="Arial" charset="0"/>
                <a:ea typeface="ＭＳ Ｐゴシック" charset="0"/>
                <a:cs typeface="ＭＳ Ｐゴシック" charset="0"/>
              </a:rPr>
              <a:t>se </a:t>
            </a:r>
            <a:r>
              <a:rPr lang="en-US" altLang="ja-JP" sz="3600" dirty="0" err="1">
                <a:solidFill>
                  <a:srgbClr val="93E08D"/>
                </a:solidFill>
                <a:latin typeface="Arial" charset="0"/>
                <a:ea typeface="ＭＳ Ｐゴシック" charset="0"/>
                <a:cs typeface="ＭＳ Ｐゴシック" charset="0"/>
              </a:rPr>
              <a:t>encuentra</a:t>
            </a:r>
            <a:r>
              <a:rPr lang="en-US" altLang="ja-JP" sz="3600" dirty="0">
                <a:solidFill>
                  <a:srgbClr val="93E08D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dirty="0" err="1">
                <a:latin typeface="Arial" charset="0"/>
                <a:ea typeface="ＭＳ Ｐゴシック" charset="0"/>
                <a:cs typeface="ＭＳ Ｐゴシック" charset="0"/>
              </a:rPr>
              <a:t>estrés</a:t>
            </a:r>
            <a:r>
              <a:rPr lang="en-US" altLang="ja-JP" sz="3600" dirty="0">
                <a:latin typeface="Arial" charset="0"/>
                <a:ea typeface="ＭＳ Ｐゴシック" charset="0"/>
                <a:cs typeface="ＭＳ Ｐゴシック" charset="0"/>
              </a:rPr>
              <a:t>…</a:t>
            </a:r>
          </a:p>
          <a:p>
            <a:pPr>
              <a:buFontTx/>
              <a:buNone/>
            </a:pPr>
            <a:endParaRPr lang="en-US" sz="36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459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3" name="Rectangle 2"/>
          <p:cNvSpPr>
            <a:spLocks noGrp="1" noChangeArrowheads="1"/>
          </p:cNvSpPr>
          <p:nvPr>
            <p:ph type="title"/>
          </p:nvPr>
        </p:nvSpPr>
        <p:spPr>
          <a:xfrm>
            <a:off x="779463" y="397786"/>
            <a:ext cx="7583488" cy="1728843"/>
          </a:xfrm>
        </p:spPr>
        <p:txBody>
          <a:bodyPr/>
          <a:lstStyle/>
          <a:p>
            <a:r>
              <a:rPr lang="en-US" sz="4400" dirty="0">
                <a:latin typeface="Arial" charset="0"/>
                <a:ea typeface="ＭＳ Ｐゴシック" charset="0"/>
                <a:cs typeface="ＭＳ Ｐゴシック" charset="0"/>
              </a:rPr>
              <a:t>No </a:t>
            </a:r>
            <a:r>
              <a:rPr lang="en-US" sz="4400" dirty="0" err="1">
                <a:latin typeface="Arial" charset="0"/>
                <a:ea typeface="ＭＳ Ｐゴシック" charset="0"/>
                <a:cs typeface="ＭＳ Ｐゴシック" charset="0"/>
              </a:rPr>
              <a:t>u</a:t>
            </a:r>
            <a:r>
              <a:rPr lang="en-US" sz="4400" dirty="0" err="1" smtClean="0">
                <a:latin typeface="Arial" charset="0"/>
                <a:ea typeface="ＭＳ Ｐゴシック" charset="0"/>
                <a:cs typeface="ＭＳ Ｐゴシック" charset="0"/>
              </a:rPr>
              <a:t>sen</a:t>
            </a:r>
            <a:r>
              <a:rPr lang="en-US" sz="44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>
                <a:latin typeface="Arial" charset="0"/>
                <a:ea typeface="ＭＳ Ｐゴシック" charset="0"/>
                <a:cs typeface="ＭＳ Ｐゴシック" charset="0"/>
              </a:rPr>
              <a:t>la </a:t>
            </a:r>
            <a:r>
              <a:rPr lang="en-US" sz="4400" dirty="0" err="1"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4400" dirty="0" err="1" smtClean="0">
                <a:latin typeface="Arial" charset="0"/>
                <a:ea typeface="ＭＳ Ｐゴシック" charset="0"/>
                <a:cs typeface="ＭＳ Ｐゴシック" charset="0"/>
              </a:rPr>
              <a:t>rimera</a:t>
            </a:r>
            <a:r>
              <a:rPr lang="en-US" sz="44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4400" dirty="0">
                <a:latin typeface="Arial" charset="0"/>
                <a:ea typeface="ＭＳ Ｐゴシック" charset="0"/>
                <a:cs typeface="ＭＳ Ｐゴシック" charset="0"/>
              </a:rPr>
              <a:t>p</a:t>
            </a:r>
            <a:r>
              <a:rPr lang="en-US" sz="4400" dirty="0" smtClean="0">
                <a:latin typeface="Arial" charset="0"/>
                <a:ea typeface="ＭＳ Ｐゴシック" charset="0"/>
                <a:cs typeface="ＭＳ Ｐゴシック" charset="0"/>
              </a:rPr>
              <a:t>ersona</a:t>
            </a:r>
            <a:r>
              <a:rPr lang="en-US" sz="4400" dirty="0">
                <a:latin typeface="Arial" charset="0"/>
                <a:ea typeface="ＭＳ Ｐゴシック" charset="0"/>
                <a:cs typeface="ＭＳ Ｐゴシック" charset="0"/>
              </a:rPr>
              <a:t/>
            </a:r>
            <a:br>
              <a:rPr lang="en-US" sz="4400" dirty="0">
                <a:latin typeface="Arial" charset="0"/>
                <a:ea typeface="ＭＳ Ｐゴシック" charset="0"/>
                <a:cs typeface="ＭＳ Ｐゴシック" charset="0"/>
              </a:rPr>
            </a:br>
            <a:r>
              <a:rPr lang="ja-JP" altLang="en-US" sz="4400" dirty="0" smtClean="0">
                <a:latin typeface="Arial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 sz="4400" dirty="0" err="1">
                <a:latin typeface="Arial" charset="0"/>
                <a:ea typeface="ＭＳ Ｐゴシック" charset="0"/>
                <a:cs typeface="ＭＳ Ｐゴシック" charset="0"/>
              </a:rPr>
              <a:t>y</a:t>
            </a:r>
            <a:r>
              <a:rPr lang="en-US" altLang="ja-JP" sz="4400" dirty="0" err="1" smtClean="0">
                <a:latin typeface="Arial" charset="0"/>
                <a:ea typeface="ＭＳ Ｐゴシック" charset="0"/>
                <a:cs typeface="ＭＳ Ｐゴシック" charset="0"/>
              </a:rPr>
              <a:t>o</a:t>
            </a:r>
            <a:r>
              <a:rPr lang="en-US" altLang="ja-JP" sz="4400" dirty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altLang="ja-JP" sz="4400" dirty="0" err="1"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altLang="ja-JP" sz="4400" dirty="0" err="1" smtClean="0">
                <a:latin typeface="Arial" charset="0"/>
                <a:ea typeface="ＭＳ Ｐゴシック" charset="0"/>
                <a:cs typeface="ＭＳ Ｐゴシック" charset="0"/>
              </a:rPr>
              <a:t>osotros</a:t>
            </a:r>
            <a:r>
              <a:rPr lang="en-US" altLang="ja-JP" sz="4400" dirty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altLang="ja-JP" sz="4400" dirty="0" smtClean="0">
                <a:latin typeface="Arial" charset="0"/>
                <a:ea typeface="ＭＳ Ｐゴシック" charset="0"/>
                <a:cs typeface="ＭＳ Ｐゴシック" charset="0"/>
              </a:rPr>
              <a:t>me</a:t>
            </a:r>
            <a:r>
              <a:rPr lang="en-US" altLang="ja-JP" sz="4400" dirty="0">
                <a:latin typeface="Arial" charset="0"/>
                <a:ea typeface="ＭＳ Ｐゴシック" charset="0"/>
                <a:cs typeface="ＭＳ Ｐゴシック" charset="0"/>
              </a:rPr>
              <a:t>, </a:t>
            </a:r>
            <a:r>
              <a:rPr lang="en-US" altLang="ja-JP" sz="4400" dirty="0" err="1">
                <a:latin typeface="Arial" charset="0"/>
                <a:ea typeface="ＭＳ Ｐゴシック" charset="0"/>
                <a:cs typeface="ＭＳ Ｐゴシック" charset="0"/>
              </a:rPr>
              <a:t>n</a:t>
            </a:r>
            <a:r>
              <a:rPr lang="en-US" altLang="ja-JP" sz="4400" dirty="0" err="1" smtClean="0">
                <a:latin typeface="Arial" charset="0"/>
                <a:ea typeface="ＭＳ Ｐゴシック" charset="0"/>
                <a:cs typeface="ＭＳ Ｐゴシック" charset="0"/>
              </a:rPr>
              <a:t>os</a:t>
            </a:r>
            <a:r>
              <a:rPr lang="ja-JP" altLang="en-US" sz="4400" dirty="0">
                <a:latin typeface="Arial" charset="0"/>
                <a:ea typeface="ＭＳ Ｐゴシック" charset="0"/>
                <a:cs typeface="ＭＳ Ｐゴシック" charset="0"/>
              </a:rPr>
              <a:t>”</a:t>
            </a:r>
            <a:endParaRPr lang="en-US" sz="4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385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4688" y="2908300"/>
            <a:ext cx="7772400" cy="4114800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r>
              <a:rPr lang="en-US" sz="2800" dirty="0">
                <a:solidFill>
                  <a:srgbClr val="FFF88E"/>
                </a:solidFill>
                <a:latin typeface="Arial" charset="0"/>
                <a:ea typeface="ＭＳ Ｐゴシック" charset="0"/>
                <a:cs typeface="ＭＳ Ｐゴシック" charset="0"/>
              </a:rPr>
              <a:t>No: </a:t>
            </a:r>
            <a:r>
              <a:rPr lang="en-US" sz="2800" dirty="0" err="1">
                <a:solidFill>
                  <a:srgbClr val="FFF88E"/>
                </a:solidFill>
                <a:latin typeface="Arial" charset="0"/>
                <a:ea typeface="ＭＳ Ｐゴシック" charset="0"/>
                <a:cs typeface="ＭＳ Ｐゴシック" charset="0"/>
              </a:rPr>
              <a:t>Yo</a:t>
            </a:r>
            <a:r>
              <a:rPr lang="en-US" sz="2800" dirty="0">
                <a:solidFill>
                  <a:srgbClr val="FFF88E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>
                <a:solidFill>
                  <a:srgbClr val="FFF88E"/>
                </a:solidFill>
                <a:latin typeface="Arial" charset="0"/>
                <a:ea typeface="ＭＳ Ｐゴシック" charset="0"/>
                <a:cs typeface="ＭＳ Ｐゴシック" charset="0"/>
              </a:rPr>
              <a:t>creo</a:t>
            </a:r>
            <a:r>
              <a:rPr lang="en-US" sz="2800" dirty="0">
                <a:solidFill>
                  <a:srgbClr val="FFF88E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que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>
                <a:solidFill>
                  <a:srgbClr val="FFF88E"/>
                </a:solidFill>
                <a:latin typeface="Arial" charset="0"/>
                <a:ea typeface="ＭＳ Ｐゴシック" charset="0"/>
                <a:cs typeface="ＭＳ Ｐゴシック" charset="0"/>
              </a:rPr>
              <a:t>debemos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hacer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un 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esfuerzo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para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proteger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>
                <a:solidFill>
                  <a:srgbClr val="FFF88E"/>
                </a:solidFill>
                <a:latin typeface="Arial" charset="0"/>
                <a:ea typeface="ＭＳ Ｐゴシック" charset="0"/>
                <a:cs typeface="ＭＳ Ｐゴシック" charset="0"/>
              </a:rPr>
              <a:t>nuestro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medio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800" dirty="0" err="1">
                <a:latin typeface="Arial" charset="0"/>
                <a:ea typeface="ＭＳ Ｐゴシック" charset="0"/>
                <a:cs typeface="ＭＳ Ｐゴシック" charset="0"/>
              </a:rPr>
              <a:t>ambiente</a:t>
            </a:r>
            <a:r>
              <a:rPr lang="en-US" sz="2800" dirty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buFontTx/>
              <a:buNone/>
            </a:pP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800" dirty="0" err="1">
                <a:solidFill>
                  <a:srgbClr val="93E08D"/>
                </a:solidFill>
                <a:latin typeface="Arial" charset="0"/>
                <a:ea typeface="ＭＳ Ｐゴシック" charset="0"/>
                <a:cs typeface="ＭＳ Ｐゴシック" charset="0"/>
              </a:rPr>
              <a:t>S</a:t>
            </a:r>
            <a:r>
              <a:rPr lang="en-US" altLang="ja-JP" sz="2800" dirty="0" err="1">
                <a:solidFill>
                  <a:srgbClr val="93E08D"/>
                </a:solidFill>
                <a:latin typeface="Arial" charset="0"/>
                <a:ea typeface="ＭＳ Ｐゴシック" charset="0"/>
                <a:cs typeface="ＭＳ Ｐゴシック" charset="0"/>
              </a:rPr>
              <a:t>í</a:t>
            </a:r>
            <a:r>
              <a:rPr lang="en-US" altLang="ja-JP" sz="2800" dirty="0">
                <a:solidFill>
                  <a:srgbClr val="93E08D"/>
                </a:solidFill>
                <a:latin typeface="Arial" charset="0"/>
                <a:ea typeface="ＭＳ Ｐゴシック" charset="0"/>
                <a:cs typeface="ＭＳ Ｐゴシック" charset="0"/>
              </a:rPr>
              <a:t>:  Se </a:t>
            </a:r>
            <a:r>
              <a:rPr lang="en-US" altLang="ja-JP" sz="2800" dirty="0" err="1">
                <a:solidFill>
                  <a:srgbClr val="93E08D"/>
                </a:solidFill>
                <a:latin typeface="Arial" charset="0"/>
                <a:ea typeface="ＭＳ Ｐゴシック" charset="0"/>
                <a:cs typeface="ＭＳ Ｐゴシック" charset="0"/>
              </a:rPr>
              <a:t>debe</a:t>
            </a:r>
            <a:r>
              <a:rPr lang="en-US" altLang="ja-JP" sz="2800" dirty="0">
                <a:solidFill>
                  <a:srgbClr val="93E08D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800" dirty="0" err="1">
                <a:latin typeface="Arial" charset="0"/>
                <a:ea typeface="ＭＳ Ｐゴシック" charset="0"/>
                <a:cs typeface="ＭＳ Ｐゴシック" charset="0"/>
              </a:rPr>
              <a:t>hacer</a:t>
            </a: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 un </a:t>
            </a:r>
            <a:r>
              <a:rPr lang="en-US" altLang="ja-JP" sz="2800" dirty="0" err="1">
                <a:latin typeface="Arial" charset="0"/>
                <a:ea typeface="ＭＳ Ｐゴシック" charset="0"/>
                <a:cs typeface="ＭＳ Ｐゴシック" charset="0"/>
              </a:rPr>
              <a:t>esfuerzo</a:t>
            </a: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800" dirty="0" err="1">
                <a:latin typeface="Arial" charset="0"/>
                <a:ea typeface="ＭＳ Ｐゴシック" charset="0"/>
                <a:cs typeface="ＭＳ Ｐゴシック" charset="0"/>
              </a:rPr>
              <a:t>para</a:t>
            </a: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800" dirty="0" err="1">
                <a:latin typeface="Arial" charset="0"/>
                <a:ea typeface="ＭＳ Ｐゴシック" charset="0"/>
                <a:cs typeface="ＭＳ Ｐゴシック" charset="0"/>
              </a:rPr>
              <a:t>proteger</a:t>
            </a: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800" dirty="0">
                <a:solidFill>
                  <a:srgbClr val="93E08D"/>
                </a:solidFill>
                <a:latin typeface="Arial" charset="0"/>
                <a:ea typeface="ＭＳ Ｐゴシック" charset="0"/>
                <a:cs typeface="ＭＳ Ｐゴシック" charset="0"/>
              </a:rPr>
              <a:t>e</a:t>
            </a:r>
            <a:r>
              <a:rPr lang="en-US" altLang="ja-JP" sz="2800" dirty="0">
                <a:solidFill>
                  <a:srgbClr val="91FF16"/>
                </a:solidFill>
                <a:latin typeface="Arial" charset="0"/>
                <a:ea typeface="ＭＳ Ｐゴシック" charset="0"/>
                <a:cs typeface="ＭＳ Ｐゴシック" charset="0"/>
              </a:rPr>
              <a:t>l</a:t>
            </a: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800" dirty="0" err="1">
                <a:latin typeface="Arial" charset="0"/>
                <a:ea typeface="ＭＳ Ｐゴシック" charset="0"/>
                <a:cs typeface="ＭＳ Ｐゴシック" charset="0"/>
              </a:rPr>
              <a:t>medio</a:t>
            </a: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800" dirty="0" err="1">
                <a:latin typeface="Arial" charset="0"/>
                <a:ea typeface="ＭＳ Ｐゴシック" charset="0"/>
                <a:cs typeface="ＭＳ Ｐゴシック" charset="0"/>
              </a:rPr>
              <a:t>ambiente</a:t>
            </a: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.</a:t>
            </a:r>
          </a:p>
          <a:p>
            <a:pPr>
              <a:buFontTx/>
              <a:buNone/>
            </a:pP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	    </a:t>
            </a:r>
            <a:r>
              <a:rPr lang="en-US" altLang="ja-JP" sz="2800" dirty="0">
                <a:solidFill>
                  <a:srgbClr val="93E08D"/>
                </a:solidFill>
                <a:latin typeface="Arial" charset="0"/>
                <a:ea typeface="ＭＳ Ｐゴシック" charset="0"/>
                <a:cs typeface="ＭＳ Ｐゴシック" charset="0"/>
              </a:rPr>
              <a:t>Hay </a:t>
            </a:r>
            <a:r>
              <a:rPr lang="en-US" altLang="ja-JP" sz="2800" dirty="0" err="1">
                <a:solidFill>
                  <a:srgbClr val="93E08D"/>
                </a:solidFill>
                <a:latin typeface="Arial" charset="0"/>
                <a:ea typeface="ＭＳ Ｐゴシック" charset="0"/>
                <a:cs typeface="ＭＳ Ｐゴシック" charset="0"/>
              </a:rPr>
              <a:t>que</a:t>
            </a:r>
            <a:r>
              <a:rPr lang="en-US" altLang="ja-JP" sz="2800" dirty="0">
                <a:solidFill>
                  <a:srgbClr val="93E08D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800" dirty="0" err="1">
                <a:latin typeface="Arial" charset="0"/>
                <a:ea typeface="ＭＳ Ｐゴシック" charset="0"/>
                <a:cs typeface="ＭＳ Ｐゴシック" charset="0"/>
              </a:rPr>
              <a:t>hacer</a:t>
            </a: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 un </a:t>
            </a:r>
            <a:r>
              <a:rPr lang="en-US" altLang="ja-JP" sz="2800" dirty="0" err="1">
                <a:latin typeface="Arial" charset="0"/>
                <a:ea typeface="ＭＳ Ｐゴシック" charset="0"/>
                <a:cs typeface="ＭＳ Ｐゴシック" charset="0"/>
              </a:rPr>
              <a:t>esfuerzo</a:t>
            </a: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2800" dirty="0" err="1">
                <a:latin typeface="Arial" charset="0"/>
                <a:ea typeface="ＭＳ Ｐゴシック" charset="0"/>
                <a:cs typeface="ＭＳ Ｐゴシック" charset="0"/>
              </a:rPr>
              <a:t>para</a:t>
            </a:r>
            <a:r>
              <a:rPr lang="en-US" altLang="ja-JP" sz="2800" dirty="0">
                <a:latin typeface="Arial" charset="0"/>
                <a:ea typeface="ＭＳ Ｐゴシック" charset="0"/>
                <a:cs typeface="ＭＳ Ｐゴシック" charset="0"/>
              </a:rPr>
              <a:t>…</a:t>
            </a:r>
            <a:endParaRPr lang="en-US" sz="28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9796" name="Line 4"/>
          <p:cNvSpPr>
            <a:spLocks noChangeShapeType="1"/>
          </p:cNvSpPr>
          <p:nvPr/>
        </p:nvSpPr>
        <p:spPr bwMode="auto">
          <a:xfrm flipH="1">
            <a:off x="1495425" y="3032124"/>
            <a:ext cx="1679575" cy="40957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89797" name="Line 5"/>
          <p:cNvSpPr>
            <a:spLocks noChangeShapeType="1"/>
          </p:cNvSpPr>
          <p:nvPr/>
        </p:nvSpPr>
        <p:spPr bwMode="auto">
          <a:xfrm>
            <a:off x="1495425" y="3032124"/>
            <a:ext cx="1822449" cy="40957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13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Tips: The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562" y="1728463"/>
            <a:ext cx="8419358" cy="4891432"/>
          </a:xfrm>
        </p:spPr>
        <p:txBody>
          <a:bodyPr>
            <a:normAutofit fontScale="92500" lnSpcReduction="20000"/>
          </a:bodyPr>
          <a:lstStyle/>
          <a:p>
            <a:pPr lvl="0" fontAlgn="base"/>
            <a:r>
              <a:rPr lang="en-US" dirty="0" smtClean="0"/>
              <a:t>The </a:t>
            </a:r>
            <a:r>
              <a:rPr lang="en-US" dirty="0"/>
              <a:t>body</a:t>
            </a:r>
          </a:p>
          <a:p>
            <a:pPr lvl="1" fontAlgn="base"/>
            <a:r>
              <a:rPr lang="en-US" sz="2400" b="1" dirty="0">
                <a:solidFill>
                  <a:srgbClr val="0000FF"/>
                </a:solidFill>
              </a:rPr>
              <a:t>Cite the sources like this (F1, F2, F3</a:t>
            </a:r>
            <a:r>
              <a:rPr lang="en-US" sz="2400" b="1" dirty="0" smtClean="0">
                <a:solidFill>
                  <a:srgbClr val="0000FF"/>
                </a:solidFill>
              </a:rPr>
              <a:t>) (FUENTE #2)</a:t>
            </a:r>
            <a:endParaRPr lang="en-US" sz="2400" b="1" dirty="0">
              <a:solidFill>
                <a:srgbClr val="0000FF"/>
              </a:solidFill>
            </a:endParaRPr>
          </a:p>
          <a:p>
            <a:pPr lvl="1" fontAlgn="base"/>
            <a:r>
              <a:rPr lang="en-US" sz="2400" dirty="0"/>
              <a:t>quote sparingly, embedded within your own writing</a:t>
            </a:r>
          </a:p>
          <a:p>
            <a:pPr lvl="1" fontAlgn="base"/>
            <a:r>
              <a:rPr lang="en-US" sz="2400" dirty="0"/>
              <a:t>Do not </a:t>
            </a:r>
            <a:r>
              <a:rPr lang="en-US" sz="2400" dirty="0" smtClean="0"/>
              <a:t>miss-represent </a:t>
            </a:r>
            <a:r>
              <a:rPr lang="en-US" sz="2400" dirty="0"/>
              <a:t>the general opinion of a source in your essay (this is called cherry picking and is a logical fallacy)</a:t>
            </a:r>
          </a:p>
          <a:p>
            <a:pPr lvl="1" fontAlgn="base"/>
            <a:r>
              <a:rPr lang="en-US" sz="2400" dirty="0"/>
              <a:t>Use Power verbs (</a:t>
            </a:r>
            <a:r>
              <a:rPr lang="en-US" sz="2400" dirty="0" err="1"/>
              <a:t>expone</a:t>
            </a:r>
            <a:r>
              <a:rPr lang="en-US" sz="2400" dirty="0"/>
              <a:t>, </a:t>
            </a:r>
            <a:r>
              <a:rPr lang="en-US" sz="2400" dirty="0" err="1"/>
              <a:t>sostiene</a:t>
            </a:r>
            <a:r>
              <a:rPr lang="en-US" sz="2400" dirty="0"/>
              <a:t>, </a:t>
            </a:r>
            <a:r>
              <a:rPr lang="en-US" sz="2400" dirty="0" err="1"/>
              <a:t>connota</a:t>
            </a:r>
            <a:r>
              <a:rPr lang="en-US" sz="2400" dirty="0"/>
              <a:t>, </a:t>
            </a:r>
            <a:r>
              <a:rPr lang="en-US" sz="2400" dirty="0" err="1"/>
              <a:t>alaba</a:t>
            </a:r>
            <a:r>
              <a:rPr lang="en-US" sz="2400" dirty="0"/>
              <a:t>, propone, </a:t>
            </a:r>
            <a:r>
              <a:rPr lang="en-US" sz="2400" dirty="0" err="1"/>
              <a:t>alude</a:t>
            </a:r>
            <a:r>
              <a:rPr lang="en-US" sz="2400" dirty="0"/>
              <a:t>, </a:t>
            </a:r>
            <a:r>
              <a:rPr lang="en-US" sz="2400" dirty="0" err="1"/>
              <a:t>recalca</a:t>
            </a:r>
            <a:r>
              <a:rPr lang="en-US" sz="2400" dirty="0"/>
              <a:t>, </a:t>
            </a:r>
            <a:r>
              <a:rPr lang="en-US" sz="2400" dirty="0" err="1"/>
              <a:t>refuta</a:t>
            </a:r>
            <a:r>
              <a:rPr lang="en-US" sz="2400" dirty="0"/>
              <a:t>) and vary your </a:t>
            </a:r>
            <a:r>
              <a:rPr lang="en-US" sz="2400" dirty="0" smtClean="0"/>
              <a:t>syntax</a:t>
            </a:r>
          </a:p>
          <a:p>
            <a:pPr lvl="1" fontAlgn="base"/>
            <a:r>
              <a:rPr lang="en-US" sz="2400" dirty="0" smtClean="0"/>
              <a:t>Try </a:t>
            </a:r>
            <a:r>
              <a:rPr lang="en-US" sz="2400" dirty="0"/>
              <a:t>to put some accents but not on every word</a:t>
            </a:r>
          </a:p>
          <a:p>
            <a:pPr lvl="1" fontAlgn="base"/>
            <a:r>
              <a:rPr lang="en-US" sz="2400" dirty="0"/>
              <a:t>S</a:t>
            </a:r>
            <a:r>
              <a:rPr lang="en-US" sz="2400" dirty="0" smtClean="0"/>
              <a:t>cratch </a:t>
            </a:r>
            <a:r>
              <a:rPr lang="en-US" sz="2400" dirty="0"/>
              <a:t>out mistakes, no time for whiteout</a:t>
            </a:r>
          </a:p>
          <a:p>
            <a:pPr lvl="1" fontAlgn="base"/>
            <a:r>
              <a:rPr lang="en-US" sz="2400" dirty="0"/>
              <a:t>Avoid writing “</a:t>
            </a:r>
            <a:r>
              <a:rPr lang="en-US" sz="2400" dirty="0" err="1" smtClean="0"/>
              <a:t>Según</a:t>
            </a:r>
            <a:r>
              <a:rPr lang="en-US" sz="2400" dirty="0" smtClean="0"/>
              <a:t> </a:t>
            </a:r>
            <a:r>
              <a:rPr lang="en-US" sz="2400" dirty="0"/>
              <a:t>el </a:t>
            </a:r>
            <a:r>
              <a:rPr lang="en-US" sz="2400" dirty="0" err="1"/>
              <a:t>articulo</a:t>
            </a:r>
            <a:r>
              <a:rPr lang="en-US" sz="2400" dirty="0"/>
              <a:t>…” at the beginning of a paragraph</a:t>
            </a:r>
          </a:p>
          <a:p>
            <a:pPr lvl="1" fontAlgn="base"/>
            <a:r>
              <a:rPr lang="en-US" sz="2400" dirty="0" smtClean="0">
                <a:solidFill>
                  <a:srgbClr val="0000FF"/>
                </a:solidFill>
              </a:rPr>
              <a:t>Write </a:t>
            </a:r>
            <a:r>
              <a:rPr lang="en-US" sz="2400" dirty="0">
                <a:solidFill>
                  <a:srgbClr val="0000FF"/>
                </a:solidFill>
              </a:rPr>
              <a:t>about the AUDIO first while it’s fresh in your mind</a:t>
            </a:r>
          </a:p>
          <a:p>
            <a:pPr lvl="1" fontAlgn="base"/>
            <a:r>
              <a:rPr lang="en-US" sz="2400" dirty="0">
                <a:solidFill>
                  <a:srgbClr val="0000FF"/>
                </a:solidFill>
              </a:rPr>
              <a:t>It’s better if an essay integrates 2 or more sources per idea paragraph, but one source per paragraph is OK too </a:t>
            </a:r>
          </a:p>
          <a:p>
            <a:pPr lvl="2" fontAlgn="base"/>
            <a:r>
              <a:rPr lang="en-US" dirty="0"/>
              <a:t>the IDEAS guide the essay, NOT the </a:t>
            </a:r>
            <a:r>
              <a:rPr lang="en-US" dirty="0" err="1"/>
              <a:t>fuente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665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Essay Tips: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7490" y="1704946"/>
            <a:ext cx="8372323" cy="4597477"/>
          </a:xfrm>
        </p:spPr>
        <p:txBody>
          <a:bodyPr>
            <a:normAutofit/>
          </a:bodyPr>
          <a:lstStyle/>
          <a:p>
            <a:pPr lvl="1" fontAlgn="base"/>
            <a:r>
              <a:rPr lang="en-US" sz="2400" dirty="0" smtClean="0"/>
              <a:t>summarize </a:t>
            </a:r>
            <a:r>
              <a:rPr lang="en-US" sz="2400" dirty="0"/>
              <a:t>your main argument, perhaps provide your personal evaluation or personal anecdote</a:t>
            </a:r>
          </a:p>
          <a:p>
            <a:pPr lvl="1" fontAlgn="base"/>
            <a:r>
              <a:rPr lang="en-US" sz="2400" dirty="0"/>
              <a:t>What should be done about it? </a:t>
            </a:r>
            <a:r>
              <a:rPr lang="en-US" sz="2400" dirty="0" smtClean="0"/>
              <a:t>Propose </a:t>
            </a:r>
            <a:r>
              <a:rPr lang="en-US" sz="2400" dirty="0"/>
              <a:t>a solution</a:t>
            </a:r>
          </a:p>
          <a:p>
            <a:pPr lvl="1" fontAlgn="base"/>
            <a:r>
              <a:rPr lang="en-US" sz="2400" dirty="0"/>
              <a:t>or leave an open ending to another related challenge</a:t>
            </a:r>
          </a:p>
          <a:p>
            <a:pPr lvl="1" fontAlgn="base"/>
            <a:r>
              <a:rPr lang="en-US" sz="2400" dirty="0"/>
              <a:t>Try to finish the essay, do not let yourself get cut </a:t>
            </a:r>
            <a:r>
              <a:rPr lang="en-US" sz="2400" dirty="0" smtClean="0"/>
              <a:t>off</a:t>
            </a:r>
          </a:p>
          <a:p>
            <a:pPr lvl="1" fontAlgn="base"/>
            <a:r>
              <a:rPr lang="en-US" sz="2400" dirty="0" smtClean="0"/>
              <a:t>Can you end with an imperfect subjunctive sentence in the last paragraph?  </a:t>
            </a:r>
            <a:r>
              <a:rPr lang="en-US" sz="2400" dirty="0" smtClean="0">
                <a:solidFill>
                  <a:srgbClr val="0000FF"/>
                </a:solidFill>
              </a:rPr>
              <a:t>Si </a:t>
            </a:r>
            <a:r>
              <a:rPr lang="en-US" sz="2400" dirty="0" err="1" smtClean="0">
                <a:solidFill>
                  <a:srgbClr val="0000FF"/>
                </a:solidFill>
              </a:rPr>
              <a:t>yo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tuviera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m</a:t>
            </a:r>
            <a:r>
              <a:rPr lang="en-US" sz="2400" dirty="0" err="1" smtClean="0">
                <a:solidFill>
                  <a:srgbClr val="0000FF"/>
                </a:solidFill>
              </a:rPr>
              <a:t>ás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recursos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</a:rPr>
              <a:t>yo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cambiaría</a:t>
            </a:r>
            <a:r>
              <a:rPr lang="is-IS" sz="2400" dirty="0" smtClean="0">
                <a:solidFill>
                  <a:srgbClr val="0000FF"/>
                </a:solidFill>
              </a:rPr>
              <a:t>… Si yo fuera el presidente, la presidenta, yo podría, Si yo pudiera cambiar ___, yo lo haría (I would do it) </a:t>
            </a:r>
            <a:endParaRPr lang="en-US" sz="2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1991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Simulated Conversation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1008" y="1716705"/>
            <a:ext cx="8384082" cy="4903190"/>
          </a:xfrm>
        </p:spPr>
        <p:txBody>
          <a:bodyPr>
            <a:normAutofit fontScale="77500" lnSpcReduction="20000"/>
          </a:bodyPr>
          <a:lstStyle/>
          <a:p>
            <a:pPr lvl="0" fontAlgn="base"/>
            <a:r>
              <a:rPr lang="en-US" dirty="0" smtClean="0"/>
              <a:t>It is INFORMAL, talk as if talking to a friend, use “</a:t>
            </a:r>
            <a:r>
              <a:rPr lang="en-US" dirty="0" err="1" smtClean="0"/>
              <a:t>tú</a:t>
            </a:r>
            <a:r>
              <a:rPr lang="en-US" dirty="0" smtClean="0"/>
              <a:t>, </a:t>
            </a:r>
            <a:r>
              <a:rPr lang="en-US" dirty="0" err="1" smtClean="0"/>
              <a:t>tu</a:t>
            </a:r>
            <a:r>
              <a:rPr lang="en-US" dirty="0" smtClean="0"/>
              <a:t>, </a:t>
            </a:r>
            <a:r>
              <a:rPr lang="en-US" dirty="0" err="1" smtClean="0"/>
              <a:t>te</a:t>
            </a:r>
            <a:r>
              <a:rPr lang="en-US" dirty="0" smtClean="0"/>
              <a:t>, </a:t>
            </a:r>
            <a:r>
              <a:rPr lang="en-US" dirty="0" err="1" smtClean="0"/>
              <a:t>tuyo</a:t>
            </a:r>
            <a:r>
              <a:rPr lang="en-US" dirty="0" smtClean="0"/>
              <a:t>,” etc.</a:t>
            </a:r>
          </a:p>
          <a:p>
            <a:pPr lvl="0" fontAlgn="base"/>
            <a:r>
              <a:rPr lang="en-US" dirty="0" smtClean="0"/>
              <a:t>Be </a:t>
            </a:r>
            <a:r>
              <a:rPr lang="en-US" dirty="0"/>
              <a:t>direct when answering, don’t repeat/rephrase the question</a:t>
            </a:r>
          </a:p>
          <a:p>
            <a:pPr lvl="0" fontAlgn="base"/>
            <a:r>
              <a:rPr lang="en-US" b="1" u="sng" dirty="0"/>
              <a:t>Never say, </a:t>
            </a:r>
            <a:r>
              <a:rPr lang="en-US" dirty="0"/>
              <a:t>No </a:t>
            </a:r>
            <a:r>
              <a:rPr lang="en-US" dirty="0" err="1" smtClean="0"/>
              <a:t>entendí</a:t>
            </a:r>
            <a:endParaRPr lang="en-US" dirty="0"/>
          </a:p>
          <a:p>
            <a:pPr lvl="0" fontAlgn="base"/>
            <a:r>
              <a:rPr lang="en-US" dirty="0"/>
              <a:t>If you </a:t>
            </a:r>
            <a:r>
              <a:rPr lang="en-US" dirty="0" smtClean="0"/>
              <a:t>didn’t </a:t>
            </a:r>
            <a:r>
              <a:rPr lang="en-US" dirty="0"/>
              <a:t>understand the prompt, stay on topic generally speaking, keep talking, then pick up the thread of the conversation with the next prompt</a:t>
            </a:r>
          </a:p>
          <a:p>
            <a:pPr lvl="0" fontAlgn="base"/>
            <a:r>
              <a:rPr lang="en-US" sz="2800" b="1" dirty="0"/>
              <a:t>Sound like </a:t>
            </a:r>
            <a:r>
              <a:rPr lang="en-US" sz="2800" b="1" dirty="0" smtClean="0"/>
              <a:t>you’re </a:t>
            </a:r>
            <a:r>
              <a:rPr lang="en-US" sz="2800" b="1" dirty="0"/>
              <a:t>having </a:t>
            </a:r>
            <a:r>
              <a:rPr lang="en-US" sz="2800" b="1" dirty="0" smtClean="0"/>
              <a:t>fun, even if you’re not</a:t>
            </a:r>
            <a:endParaRPr lang="en-US" sz="2800" b="1" dirty="0"/>
          </a:p>
          <a:p>
            <a:pPr lvl="1" fontAlgn="base"/>
            <a:r>
              <a:rPr lang="en-US" sz="2800" b="1" dirty="0"/>
              <a:t>you’ve got 20 seconds, you’re on the defensive</a:t>
            </a:r>
          </a:p>
          <a:p>
            <a:pPr lvl="0" fontAlgn="base"/>
            <a:r>
              <a:rPr lang="en-US" dirty="0"/>
              <a:t>Use informal conversation </a:t>
            </a:r>
            <a:r>
              <a:rPr lang="en-US" dirty="0" smtClean="0"/>
              <a:t>fillers, ‘</a:t>
            </a:r>
            <a:r>
              <a:rPr lang="en-US" b="1" dirty="0" err="1" smtClean="0"/>
              <a:t>Bueno</a:t>
            </a:r>
            <a:r>
              <a:rPr lang="en-US" b="1" dirty="0" smtClean="0"/>
              <a:t>, </a:t>
            </a:r>
            <a:r>
              <a:rPr lang="en-US" b="1" dirty="0" err="1" smtClean="0"/>
              <a:t>pues</a:t>
            </a:r>
            <a:r>
              <a:rPr lang="en-US" b="1" dirty="0" smtClean="0"/>
              <a:t>, </a:t>
            </a:r>
            <a:r>
              <a:rPr lang="en-US" b="1" dirty="0" err="1" smtClean="0"/>
              <a:t>ojalá</a:t>
            </a:r>
            <a:r>
              <a:rPr lang="en-US" b="1" dirty="0" smtClean="0"/>
              <a:t>..o sea..(well)</a:t>
            </a:r>
            <a:endParaRPr lang="en-US" dirty="0"/>
          </a:p>
          <a:p>
            <a:pPr lvl="0" fontAlgn="base"/>
            <a:r>
              <a:rPr lang="en-US" dirty="0"/>
              <a:t>Be ready to answer in </a:t>
            </a:r>
            <a:r>
              <a:rPr lang="en-US" dirty="0" smtClean="0"/>
              <a:t>different </a:t>
            </a:r>
            <a:r>
              <a:rPr lang="en-US" dirty="0"/>
              <a:t>verb </a:t>
            </a:r>
            <a:r>
              <a:rPr lang="en-US" dirty="0" smtClean="0"/>
              <a:t>tenses (try to use subjunctive whenever possible</a:t>
            </a:r>
            <a:endParaRPr lang="en-US" dirty="0"/>
          </a:p>
          <a:p>
            <a:pPr lvl="0" fontAlgn="base"/>
            <a:r>
              <a:rPr lang="en-US" dirty="0" smtClean="0"/>
              <a:t>Ask </a:t>
            </a:r>
            <a:r>
              <a:rPr lang="en-US" dirty="0"/>
              <a:t>questions even though you know the recording won’t answer </a:t>
            </a:r>
            <a:r>
              <a:rPr lang="en-US" dirty="0" smtClean="0"/>
              <a:t>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536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14" y="244158"/>
            <a:ext cx="8160663" cy="1339850"/>
          </a:xfrm>
        </p:spPr>
        <p:txBody>
          <a:bodyPr/>
          <a:lstStyle/>
          <a:p>
            <a:r>
              <a:rPr lang="en-US" dirty="0" smtClean="0"/>
              <a:t>What if I don’t pass?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64525" y="1631040"/>
            <a:ext cx="8572225" cy="4894788"/>
          </a:xfrm>
        </p:spPr>
        <p:txBody>
          <a:bodyPr>
            <a:noAutofit/>
          </a:bodyPr>
          <a:lstStyle/>
          <a:p>
            <a:r>
              <a:rPr lang="en-US" sz="2800" dirty="0" smtClean="0"/>
              <a:t>You can pass the AP test even if your Spanish is not “great”.</a:t>
            </a:r>
          </a:p>
          <a:p>
            <a:r>
              <a:rPr lang="en-US" sz="2800" dirty="0" smtClean="0"/>
              <a:t>You can also have “perfect” Spanish and </a:t>
            </a:r>
            <a:r>
              <a:rPr lang="en-US" sz="2800" i="1" dirty="0" smtClean="0"/>
              <a:t>not</a:t>
            </a:r>
            <a:r>
              <a:rPr lang="en-US" sz="2800" dirty="0" smtClean="0"/>
              <a:t> pass the AP test.</a:t>
            </a:r>
          </a:p>
          <a:p>
            <a:r>
              <a:rPr lang="en-US" sz="2800" dirty="0" smtClean="0"/>
              <a:t>Passing the AP test has great benefits but… </a:t>
            </a:r>
          </a:p>
          <a:p>
            <a:pPr lvl="1"/>
            <a:r>
              <a:rPr lang="en-US" sz="2600" dirty="0" smtClean="0"/>
              <a:t>Not passing it does NOT make you lesser than anyone else.</a:t>
            </a:r>
          </a:p>
          <a:p>
            <a:pPr lvl="1"/>
            <a:r>
              <a:rPr lang="en-US" sz="2600" dirty="0" smtClean="0"/>
              <a:t>Passing it does not mean you’re better than anyone else.</a:t>
            </a:r>
          </a:p>
        </p:txBody>
      </p:sp>
    </p:spTree>
    <p:extLst>
      <p:ext uri="{BB962C8B-B14F-4D97-AF65-F5344CB8AC3E}">
        <p14:creationId xmlns:p14="http://schemas.microsoft.com/office/powerpoint/2010/main" val="1958948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6284" y="1716704"/>
            <a:ext cx="8466395" cy="5141296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en-US" dirty="0" smtClean="0"/>
              <a:t>Compare and Contrast a phenomenon (given to you by the prompt) between two cultures, at least one of them Spanish speaking. You </a:t>
            </a:r>
            <a:r>
              <a:rPr lang="en-US" dirty="0"/>
              <a:t>can talk about two Spanish-speaking communities living in any country (</a:t>
            </a:r>
            <a:r>
              <a:rPr lang="en-US" dirty="0" err="1"/>
              <a:t>eg</a:t>
            </a:r>
            <a:r>
              <a:rPr lang="en-US" dirty="0"/>
              <a:t>:  Los </a:t>
            </a:r>
            <a:r>
              <a:rPr lang="en-US" dirty="0" err="1"/>
              <a:t>cubanos</a:t>
            </a:r>
            <a:r>
              <a:rPr lang="en-US" dirty="0"/>
              <a:t> de Miami vs. los </a:t>
            </a:r>
            <a:r>
              <a:rPr lang="en-US" dirty="0" err="1"/>
              <a:t>mexicanos</a:t>
            </a:r>
            <a:r>
              <a:rPr lang="en-US" dirty="0"/>
              <a:t> de Oaxaca</a:t>
            </a:r>
            <a:r>
              <a:rPr lang="en-US" dirty="0" smtClean="0"/>
              <a:t>)</a:t>
            </a:r>
          </a:p>
          <a:p>
            <a:pPr lvl="0" fontAlgn="base"/>
            <a:r>
              <a:rPr lang="en-US" dirty="0" smtClean="0"/>
              <a:t>Use </a:t>
            </a:r>
            <a:r>
              <a:rPr lang="en-US" dirty="0"/>
              <a:t>the ping pong </a:t>
            </a:r>
            <a:r>
              <a:rPr lang="en-US" dirty="0" smtClean="0"/>
              <a:t>approach. </a:t>
            </a:r>
            <a:r>
              <a:rPr lang="en-US" dirty="0"/>
              <a:t>Compare/contrast 1 aspect at a time in BOTH cultures. </a:t>
            </a:r>
          </a:p>
          <a:p>
            <a:pPr lvl="1" fontAlgn="base"/>
            <a:r>
              <a:rPr lang="en-US" sz="2400" dirty="0"/>
              <a:t>if you choose to talk about one culture first and then the other, you risk running out of time and not accomplishing the task</a:t>
            </a:r>
          </a:p>
          <a:p>
            <a:pPr lvl="0" fontAlgn="base"/>
            <a:r>
              <a:rPr lang="en-US" dirty="0" smtClean="0"/>
              <a:t>Always </a:t>
            </a:r>
            <a:r>
              <a:rPr lang="en-US" dirty="0"/>
              <a:t>identify both your community and the target language community when you first start </a:t>
            </a:r>
            <a:r>
              <a:rPr lang="en-US" dirty="0" smtClean="0"/>
              <a:t>speaking.</a:t>
            </a:r>
            <a:r>
              <a:rPr lang="en-US" dirty="0"/>
              <a:t> </a:t>
            </a:r>
            <a:r>
              <a:rPr lang="en-US" sz="2400" dirty="0" smtClean="0"/>
              <a:t>Don’t </a:t>
            </a:r>
            <a:r>
              <a:rPr lang="en-US" sz="2400" dirty="0"/>
              <a:t>make the listener try to guess your implied </a:t>
            </a:r>
            <a:r>
              <a:rPr lang="en-US" sz="2400" dirty="0" smtClean="0"/>
              <a:t>communities</a:t>
            </a:r>
            <a:endParaRPr lang="en-US" sz="2400" dirty="0"/>
          </a:p>
          <a:p>
            <a:pPr lvl="0" fontAlgn="base"/>
            <a:r>
              <a:rPr lang="en-US" dirty="0" smtClean="0"/>
              <a:t> </a:t>
            </a:r>
            <a:r>
              <a:rPr lang="en-US" dirty="0"/>
              <a:t>old prompts </a:t>
            </a:r>
            <a:r>
              <a:rPr lang="en-US" dirty="0" smtClean="0"/>
              <a:t>have included:</a:t>
            </a:r>
            <a:endParaRPr lang="en-US" dirty="0"/>
          </a:p>
          <a:p>
            <a:pPr lvl="1" fontAlgn="base"/>
            <a:r>
              <a:rPr lang="en-US" sz="2400" dirty="0"/>
              <a:t>a family tradition</a:t>
            </a:r>
          </a:p>
          <a:p>
            <a:pPr lvl="1" fontAlgn="base"/>
            <a:r>
              <a:rPr lang="en-US" sz="2400" dirty="0"/>
              <a:t>a community tradition</a:t>
            </a:r>
          </a:p>
          <a:p>
            <a:pPr lvl="1" fontAlgn="base"/>
            <a:r>
              <a:rPr lang="en-US" sz="2400" dirty="0"/>
              <a:t>los </a:t>
            </a:r>
            <a:r>
              <a:rPr lang="en-US" sz="2400" dirty="0" err="1"/>
              <a:t>deportes</a:t>
            </a:r>
            <a:r>
              <a:rPr lang="en-US" sz="2400" dirty="0"/>
              <a:t> y la </a:t>
            </a:r>
            <a:r>
              <a:rPr lang="en-US" sz="2400" dirty="0" err="1"/>
              <a:t>identidad</a:t>
            </a:r>
            <a:r>
              <a:rPr lang="en-US" sz="2400" dirty="0"/>
              <a:t> </a:t>
            </a:r>
            <a:r>
              <a:rPr lang="en-US" sz="2400" dirty="0" err="1"/>
              <a:t>nacional</a:t>
            </a:r>
            <a:endParaRPr lang="en-US" sz="2400" dirty="0"/>
          </a:p>
          <a:p>
            <a:pPr lvl="1" fontAlgn="base"/>
            <a:r>
              <a:rPr lang="en-US" sz="2400" dirty="0"/>
              <a:t>un </a:t>
            </a:r>
            <a:r>
              <a:rPr lang="en-US" sz="2400" dirty="0" err="1"/>
              <a:t>héroe</a:t>
            </a:r>
            <a:r>
              <a:rPr lang="en-US" sz="2400" dirty="0"/>
              <a:t> </a:t>
            </a:r>
            <a:r>
              <a:rPr lang="en-US" sz="2400" dirty="0" err="1" smtClean="0"/>
              <a:t>nacional</a:t>
            </a:r>
            <a:endParaRPr lang="en-US" sz="2400" dirty="0" smtClean="0"/>
          </a:p>
          <a:p>
            <a:pPr lvl="1" fontAlgn="base"/>
            <a:r>
              <a:rPr lang="en-US" sz="2400" dirty="0" smtClean="0"/>
              <a:t>La </a:t>
            </a:r>
            <a:r>
              <a:rPr lang="en-US" sz="2400" dirty="0" err="1" smtClean="0"/>
              <a:t>musica</a:t>
            </a:r>
            <a:r>
              <a:rPr lang="en-US" sz="2400" dirty="0" smtClean="0"/>
              <a:t> o el arte en </a:t>
            </a:r>
            <a:r>
              <a:rPr lang="en-US" sz="2400" dirty="0" err="1" smtClean="0"/>
              <a:t>su</a:t>
            </a:r>
            <a:r>
              <a:rPr lang="en-US" sz="2400" dirty="0" smtClean="0"/>
              <a:t> </a:t>
            </a:r>
            <a:r>
              <a:rPr lang="en-US" sz="2400" dirty="0" err="1" smtClean="0"/>
              <a:t>comunidad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123867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400" dirty="0" err="1" smtClean="0">
                <a:effectLst>
                  <a:outerShdw blurRad="50800" dist="38100" dir="2700000" algn="tl" rotWithShape="0">
                    <a:srgbClr val="000000">
                      <a:alpha val="82000"/>
                    </a:srgbClr>
                  </a:outerShdw>
                </a:effectLst>
              </a:rPr>
              <a:t>Usen</a:t>
            </a:r>
            <a:r>
              <a:rPr lang="en-US" sz="4400" dirty="0" smtClean="0">
                <a:effectLst>
                  <a:outerShdw blurRad="50800" dist="38100" dir="2700000" algn="tl" rotWithShape="0">
                    <a:srgbClr val="000000">
                      <a:alpha val="82000"/>
                    </a:srgbClr>
                  </a:outerShdw>
                </a:effectLst>
              </a:rPr>
              <a:t> un </a:t>
            </a:r>
            <a:r>
              <a:rPr lang="en-US" sz="4400" dirty="0" err="1" smtClean="0">
                <a:effectLst>
                  <a:outerShdw blurRad="50800" dist="38100" dir="2700000" algn="tl" rotWithShape="0">
                    <a:srgbClr val="000000">
                      <a:alpha val="82000"/>
                    </a:srgbClr>
                  </a:outerShdw>
                </a:effectLst>
              </a:rPr>
              <a:t>organizador</a:t>
            </a:r>
            <a:r>
              <a:rPr lang="en-US" sz="4400" dirty="0" smtClean="0">
                <a:effectLst>
                  <a:outerShdw blurRad="50800" dist="38100" dir="2700000" algn="tl" rotWithShape="0">
                    <a:srgbClr val="000000">
                      <a:alpha val="82000"/>
                    </a:srgbClr>
                  </a:outerShdw>
                </a:effectLst>
              </a:rPr>
              <a:t> </a:t>
            </a:r>
            <a:r>
              <a:rPr lang="en-US" sz="4400" dirty="0" err="1" smtClean="0">
                <a:effectLst>
                  <a:outerShdw blurRad="50800" dist="38100" dir="2700000" algn="tl" rotWithShape="0">
                    <a:srgbClr val="000000">
                      <a:alpha val="82000"/>
                    </a:srgbClr>
                  </a:outerShdw>
                </a:effectLst>
              </a:rPr>
              <a:t>gráfico</a:t>
            </a:r>
            <a:endParaRPr lang="en-US" sz="4400" dirty="0">
              <a:effectLst>
                <a:outerShdw blurRad="50800" dist="38100" dir="2700000" algn="tl" rotWithShape="0">
                  <a:srgbClr val="000000">
                    <a:alpha val="82000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4499430" y="2267858"/>
            <a:ext cx="18142" cy="4141210"/>
          </a:xfrm>
          <a:prstGeom prst="line">
            <a:avLst/>
          </a:prstGeom>
          <a:ln w="38100" cmpd="sng">
            <a:solidFill>
              <a:srgbClr val="FFFF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79463" y="2267857"/>
            <a:ext cx="7583487" cy="1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>
                <a:solidFill>
                  <a:schemeClr val="bg1"/>
                </a:solidFill>
              </a:rPr>
              <a:t>Semejanzas</a:t>
            </a:r>
            <a:r>
              <a:rPr lang="en-US" sz="3200" dirty="0" smtClean="0">
                <a:solidFill>
                  <a:schemeClr val="bg1"/>
                </a:solidFill>
              </a:rPr>
              <a:t>              </a:t>
            </a:r>
            <a:r>
              <a:rPr lang="en-US" sz="3200" dirty="0" err="1" smtClean="0">
                <a:solidFill>
                  <a:schemeClr val="bg1"/>
                </a:solidFill>
              </a:rPr>
              <a:t>Diferencias</a:t>
            </a:r>
            <a:endParaRPr lang="en-US" sz="3200" dirty="0">
              <a:solidFill>
                <a:schemeClr val="bg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470689" y="2377601"/>
            <a:ext cx="7583487" cy="1"/>
          </a:xfrm>
          <a:prstGeom prst="line">
            <a:avLst/>
          </a:prstGeom>
          <a:ln w="38100" cmpd="sng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6499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559580"/>
            <a:ext cx="7583487" cy="1044388"/>
          </a:xfrm>
        </p:spPr>
        <p:txBody>
          <a:bodyPr/>
          <a:lstStyle/>
          <a:p>
            <a:pPr algn="ctr"/>
            <a:r>
              <a:rPr lang="en-US" sz="4000" dirty="0" err="1" smtClean="0">
                <a:effectLst>
                  <a:outerShdw blurRad="50800" dist="38100" dir="2700000" algn="tl" rotWithShape="0">
                    <a:srgbClr val="000000">
                      <a:alpha val="88000"/>
                    </a:srgbClr>
                  </a:outerShdw>
                </a:effectLst>
              </a:rPr>
              <a:t>Vocabulario</a:t>
            </a:r>
            <a:r>
              <a:rPr lang="en-US" sz="4000" dirty="0" smtClean="0">
                <a:effectLst>
                  <a:outerShdw blurRad="50800" dist="38100" dir="2700000" algn="tl" rotWithShape="0">
                    <a:srgbClr val="000000">
                      <a:alpha val="88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effectLst>
                  <a:outerShdw blurRad="50800" dist="38100" dir="2700000" algn="tl" rotWithShape="0">
                    <a:srgbClr val="000000">
                      <a:alpha val="88000"/>
                    </a:srgbClr>
                  </a:outerShdw>
                </a:effectLst>
              </a:rPr>
              <a:t>para</a:t>
            </a:r>
            <a:r>
              <a:rPr lang="en-US" sz="4000" dirty="0" smtClean="0">
                <a:effectLst>
                  <a:outerShdw blurRad="50800" dist="38100" dir="2700000" algn="tl" rotWithShape="0">
                    <a:srgbClr val="000000">
                      <a:alpha val="88000"/>
                    </a:srgbClr>
                  </a:outerShdw>
                </a:effectLst>
              </a:rPr>
              <a:t> la </a:t>
            </a:r>
            <a:r>
              <a:rPr lang="en-US" sz="4000" dirty="0" err="1" smtClean="0">
                <a:effectLst>
                  <a:outerShdw blurRad="50800" dist="38100" dir="2700000" algn="tl" rotWithShape="0">
                    <a:srgbClr val="000000">
                      <a:alpha val="88000"/>
                    </a:srgbClr>
                  </a:outerShdw>
                </a:effectLst>
              </a:rPr>
              <a:t>comparación</a:t>
            </a:r>
            <a:endParaRPr lang="en-US" sz="4000" dirty="0">
              <a:effectLst>
                <a:outerShdw blurRad="50800" dist="38100" dir="2700000" algn="tl" rotWithShape="0">
                  <a:srgbClr val="000000">
                    <a:alpha val="8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610" y="1828800"/>
            <a:ext cx="8553583" cy="420893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Tanto</a:t>
            </a:r>
            <a:r>
              <a:rPr lang="en-US" sz="2800" dirty="0" smtClean="0"/>
              <a:t> X </a:t>
            </a:r>
            <a:r>
              <a:rPr lang="en-US" sz="2800" dirty="0" err="1" smtClean="0"/>
              <a:t>como</a:t>
            </a:r>
            <a:r>
              <a:rPr lang="en-US" sz="2800" dirty="0" smtClean="0"/>
              <a:t> Y..		</a:t>
            </a:r>
            <a:r>
              <a:rPr lang="en-US" sz="2800" dirty="0" smtClean="0"/>
              <a:t>X </a:t>
            </a:r>
            <a:r>
              <a:rPr lang="en-US" sz="2800" dirty="0" smtClean="0"/>
              <a:t>as well as Y</a:t>
            </a:r>
          </a:p>
          <a:p>
            <a:r>
              <a:rPr lang="en-US" sz="2800" dirty="0" smtClean="0"/>
              <a:t>X al </a:t>
            </a:r>
            <a:r>
              <a:rPr lang="en-US" sz="2800" dirty="0" err="1" smtClean="0"/>
              <a:t>igual</a:t>
            </a:r>
            <a:r>
              <a:rPr lang="en-US" sz="2800" dirty="0" smtClean="0"/>
              <a:t> </a:t>
            </a:r>
            <a:r>
              <a:rPr lang="en-US" sz="2800" dirty="0" err="1" smtClean="0"/>
              <a:t>que</a:t>
            </a:r>
            <a:r>
              <a:rPr lang="en-US" sz="2800" dirty="0" smtClean="0"/>
              <a:t> Y			X as well as Y</a:t>
            </a:r>
          </a:p>
          <a:p>
            <a:r>
              <a:rPr lang="en-US" sz="2800" dirty="0" err="1" smtClean="0"/>
              <a:t>Aún</a:t>
            </a:r>
            <a:r>
              <a:rPr lang="en-US" sz="2800" dirty="0" smtClean="0"/>
              <a:t> </a:t>
            </a:r>
            <a:r>
              <a:rPr lang="en-US" sz="2800" dirty="0" err="1" smtClean="0"/>
              <a:t>así</a:t>
            </a:r>
            <a:r>
              <a:rPr lang="en-US" sz="2800" dirty="0" smtClean="0"/>
              <a:t>				Even so</a:t>
            </a:r>
          </a:p>
          <a:p>
            <a:r>
              <a:rPr lang="en-US" sz="2800" dirty="0" smtClean="0"/>
              <a:t>No obstante			Nevertheless / however</a:t>
            </a:r>
          </a:p>
          <a:p>
            <a:r>
              <a:rPr lang="en-US" sz="2800" dirty="0" smtClean="0"/>
              <a:t>Se </a:t>
            </a:r>
            <a:r>
              <a:rPr lang="en-US" sz="2800" dirty="0" err="1" smtClean="0"/>
              <a:t>diferencia</a:t>
            </a:r>
            <a:r>
              <a:rPr lang="en-US" sz="2800" dirty="0" smtClean="0"/>
              <a:t> en (</a:t>
            </a:r>
            <a:r>
              <a:rPr lang="en-US" sz="2800" dirty="0" err="1" smtClean="0"/>
              <a:t>que</a:t>
            </a:r>
            <a:r>
              <a:rPr lang="en-US" sz="2800" dirty="0" smtClean="0"/>
              <a:t>)		It differs in that…</a:t>
            </a:r>
          </a:p>
          <a:p>
            <a:r>
              <a:rPr lang="en-US" sz="2800" dirty="0" err="1" smtClean="0"/>
              <a:t>Parecido</a:t>
            </a:r>
            <a:r>
              <a:rPr lang="en-US" sz="2800" dirty="0" smtClean="0"/>
              <a:t>				similar</a:t>
            </a:r>
          </a:p>
          <a:p>
            <a:pPr marL="0" indent="0">
              <a:buNone/>
            </a:pPr>
            <a:r>
              <a:rPr lang="en-US" sz="2800" dirty="0" smtClean="0"/>
              <a:t>		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36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668" y="1669672"/>
            <a:ext cx="8195940" cy="4891432"/>
          </a:xfrm>
        </p:spPr>
        <p:txBody>
          <a:bodyPr>
            <a:normAutofit lnSpcReduction="10000"/>
          </a:bodyPr>
          <a:lstStyle/>
          <a:p>
            <a:pPr lvl="0" fontAlgn="base"/>
            <a:r>
              <a:rPr lang="en-US" dirty="0" smtClean="0"/>
              <a:t>the </a:t>
            </a:r>
            <a:r>
              <a:rPr lang="en-US" dirty="0"/>
              <a:t>AP exam: range of intermediate to pre-</a:t>
            </a:r>
            <a:r>
              <a:rPr lang="en-US" dirty="0" smtClean="0"/>
              <a:t>advanced level</a:t>
            </a:r>
            <a:endParaRPr lang="en-US" dirty="0"/>
          </a:p>
          <a:p>
            <a:pPr lvl="0" fontAlgn="base"/>
            <a:r>
              <a:rPr lang="en-US" dirty="0"/>
              <a:t>AP tests generally have less controversial topics, </a:t>
            </a:r>
            <a:r>
              <a:rPr lang="en-US" dirty="0" err="1"/>
              <a:t>eg</a:t>
            </a:r>
            <a:r>
              <a:rPr lang="en-US" dirty="0"/>
              <a:t>:</a:t>
            </a:r>
          </a:p>
          <a:p>
            <a:pPr lvl="1" fontAlgn="base"/>
            <a:r>
              <a:rPr lang="en-US" sz="2400" dirty="0" smtClean="0"/>
              <a:t>Technology  (the AP exam is obsessed with technology and social media)</a:t>
            </a:r>
            <a:endParaRPr lang="en-US" sz="2400" dirty="0"/>
          </a:p>
          <a:p>
            <a:pPr lvl="1" fontAlgn="base"/>
            <a:r>
              <a:rPr lang="en-US" sz="2400" dirty="0"/>
              <a:t>Indigenous </a:t>
            </a:r>
            <a:r>
              <a:rPr lang="en-US" sz="2400" dirty="0" smtClean="0"/>
              <a:t>people</a:t>
            </a:r>
          </a:p>
          <a:p>
            <a:pPr lvl="0" fontAlgn="base"/>
            <a:r>
              <a:rPr lang="en-US" b="1" dirty="0" smtClean="0"/>
              <a:t>When </a:t>
            </a:r>
            <a:r>
              <a:rPr lang="en-US" b="1" dirty="0"/>
              <a:t>you’re speaking, you’re on the defensive</a:t>
            </a:r>
            <a:r>
              <a:rPr lang="en-US" dirty="0"/>
              <a:t>, you can’t always rehearse, so say what you have to say to fulfill the prompt</a:t>
            </a:r>
          </a:p>
          <a:p>
            <a:pPr lvl="0" fontAlgn="base"/>
            <a:r>
              <a:rPr lang="en-US" b="1" dirty="0"/>
              <a:t>When you’re writing, you’re on the offensive-</a:t>
            </a:r>
            <a:r>
              <a:rPr lang="en-US" dirty="0"/>
              <a:t>- memorize transition words and phrases to make your writing sound more sophisticated and </a:t>
            </a:r>
            <a:r>
              <a:rPr lang="en-US" dirty="0" smtClean="0"/>
              <a:t>formal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526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are amazing!  </a:t>
            </a:r>
          </a:p>
          <a:p>
            <a:r>
              <a:rPr lang="en-US" dirty="0" smtClean="0"/>
              <a:t>I’ve LOVED  every moment that we’ve spent together in AP Spanish this year.</a:t>
            </a:r>
          </a:p>
          <a:p>
            <a:r>
              <a:rPr lang="en-US" dirty="0" smtClean="0"/>
              <a:t>You are going to ROCK this AP exam! </a:t>
            </a:r>
            <a:endParaRPr lang="en-US" b="1" i="1" dirty="0" smtClean="0">
              <a:solidFill>
                <a:srgbClr val="FF0000"/>
              </a:solidFill>
            </a:endParaRPr>
          </a:p>
          <a:p>
            <a:r>
              <a:rPr lang="en-US" b="1" i="1" dirty="0" smtClean="0">
                <a:solidFill>
                  <a:srgbClr val="000090"/>
                </a:solidFill>
              </a:rPr>
              <a:t>P.s.  When you get to the exam location early that </a:t>
            </a:r>
            <a:r>
              <a:rPr lang="en-US" b="1" i="1" dirty="0" smtClean="0">
                <a:solidFill>
                  <a:srgbClr val="000090"/>
                </a:solidFill>
              </a:rPr>
              <a:t>morning, don’t </a:t>
            </a:r>
            <a:r>
              <a:rPr lang="en-US" b="1" i="1" dirty="0" smtClean="0">
                <a:solidFill>
                  <a:srgbClr val="000090"/>
                </a:solidFill>
              </a:rPr>
              <a:t>be an island.  Hang out with each other, support each other with encouraging words and practice your Spanish with each other.  It will be more fun that way – and relax you!</a:t>
            </a:r>
            <a:endParaRPr lang="en-US" b="1" i="1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7111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7"/>
            <a:ext cx="7583488" cy="4073780"/>
          </a:xfrm>
        </p:spPr>
        <p:txBody>
          <a:bodyPr/>
          <a:lstStyle/>
          <a:p>
            <a:r>
              <a:rPr lang="en-US" dirty="0" smtClean="0"/>
              <a:t>¡</a:t>
            </a:r>
            <a:r>
              <a:rPr lang="en-US" dirty="0" err="1" smtClean="0"/>
              <a:t>Duerman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!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¡</a:t>
            </a:r>
            <a:r>
              <a:rPr lang="en-US" dirty="0" err="1" smtClean="0"/>
              <a:t>Desayunen</a:t>
            </a:r>
            <a:r>
              <a:rPr lang="en-US" dirty="0" smtClean="0"/>
              <a:t> </a:t>
            </a:r>
            <a:r>
              <a:rPr lang="en-US" smtClean="0"/>
              <a:t>bien!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0479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89646"/>
            <a:ext cx="7583488" cy="5375855"/>
          </a:xfrm>
        </p:spPr>
        <p:txBody>
          <a:bodyPr/>
          <a:lstStyle/>
          <a:p>
            <a:r>
              <a:rPr lang="en-US" sz="6000" dirty="0" smtClean="0">
                <a:solidFill>
                  <a:schemeClr val="tx1"/>
                </a:solidFill>
              </a:rPr>
              <a:t>¡Buena </a:t>
            </a:r>
            <a:r>
              <a:rPr lang="en-US" sz="6000" dirty="0" err="1" smtClean="0">
                <a:solidFill>
                  <a:schemeClr val="tx1"/>
                </a:solidFill>
              </a:rPr>
              <a:t>suerte</a:t>
            </a:r>
            <a:r>
              <a:rPr lang="en-US" sz="6000" dirty="0" smtClean="0">
                <a:solidFill>
                  <a:schemeClr val="tx1"/>
                </a:solidFill>
              </a:rPr>
              <a:t>!</a:t>
            </a:r>
            <a:br>
              <a:rPr lang="en-US" sz="6000" dirty="0" smtClean="0">
                <a:solidFill>
                  <a:schemeClr val="tx1"/>
                </a:solidFill>
              </a:rPr>
            </a:br>
            <a:r>
              <a:rPr lang="en-US" sz="6000" dirty="0" smtClean="0">
                <a:solidFill>
                  <a:srgbClr val="FEFFA8"/>
                </a:solidFill>
              </a:rPr>
              <a:t/>
            </a:r>
            <a:br>
              <a:rPr lang="en-US" sz="6000" dirty="0" smtClean="0">
                <a:solidFill>
                  <a:srgbClr val="FEFFA8"/>
                </a:solidFill>
              </a:rPr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83834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can do this!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-58966" r="-58966"/>
          <a:stretch>
            <a:fillRect/>
          </a:stretch>
        </p:blipFill>
        <p:spPr>
          <a:xfrm>
            <a:off x="900113" y="2133600"/>
            <a:ext cx="7345362" cy="3932238"/>
          </a:xfrm>
        </p:spPr>
      </p:pic>
    </p:spTree>
    <p:extLst>
      <p:ext uri="{BB962C8B-B14F-4D97-AF65-F5344CB8AC3E}">
        <p14:creationId xmlns:p14="http://schemas.microsoft.com/office/powerpoint/2010/main" val="3548677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Choice Section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76250" y="1682750"/>
            <a:ext cx="8095974" cy="4382771"/>
          </a:xfrm>
        </p:spPr>
        <p:txBody>
          <a:bodyPr>
            <a:normAutofit/>
          </a:bodyPr>
          <a:lstStyle/>
          <a:p>
            <a:pPr lvl="0" fontAlgn="base"/>
            <a:r>
              <a:rPr lang="en-US" b="1" dirty="0" smtClean="0"/>
              <a:t>Never </a:t>
            </a:r>
            <a:r>
              <a:rPr lang="en-US" dirty="0"/>
              <a:t>leave a MC item blank, no answer, no </a:t>
            </a:r>
            <a:r>
              <a:rPr lang="en-US" dirty="0" smtClean="0"/>
              <a:t>points.</a:t>
            </a:r>
            <a:endParaRPr lang="en-US" dirty="0"/>
          </a:p>
          <a:p>
            <a:pPr lvl="0" fontAlgn="base"/>
            <a:r>
              <a:rPr lang="en-US" dirty="0"/>
              <a:t>You have </a:t>
            </a:r>
            <a:r>
              <a:rPr lang="en-US" b="1" dirty="0"/>
              <a:t>20 </a:t>
            </a:r>
            <a:r>
              <a:rPr lang="en-US" b="1" dirty="0" err="1"/>
              <a:t>secs</a:t>
            </a:r>
            <a:r>
              <a:rPr lang="en-US" dirty="0"/>
              <a:t> per question to </a:t>
            </a:r>
            <a:r>
              <a:rPr lang="en-US" dirty="0" smtClean="0"/>
              <a:t>answer.</a:t>
            </a:r>
          </a:p>
          <a:p>
            <a:pPr lvl="0" fontAlgn="base"/>
            <a:r>
              <a:rPr lang="en-US" dirty="0" smtClean="0"/>
              <a:t>Don’t spend too much time trying to figure out any one answer, especially at the end each reading </a:t>
            </a:r>
            <a:r>
              <a:rPr lang="en-US" b="1" dirty="0" smtClean="0"/>
              <a:t>(the last couple of questions for each reading are harder). </a:t>
            </a:r>
            <a:endParaRPr lang="en-US" b="1" dirty="0"/>
          </a:p>
          <a:p>
            <a:pPr lvl="0" fontAlgn="base"/>
            <a:r>
              <a:rPr lang="en-US" b="1" dirty="0" smtClean="0"/>
              <a:t>Always </a:t>
            </a:r>
            <a:r>
              <a:rPr lang="en-US" dirty="0"/>
              <a:t>read the questions </a:t>
            </a:r>
            <a:r>
              <a:rPr lang="en-US" b="1" dirty="0"/>
              <a:t>before</a:t>
            </a:r>
            <a:r>
              <a:rPr lang="en-US" dirty="0"/>
              <a:t> reading or listening </a:t>
            </a:r>
            <a:r>
              <a:rPr lang="en-US" dirty="0" smtClean="0"/>
              <a:t>as much as possible (so you know what you’re looking for).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230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MC Questions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64625" y="1783898"/>
            <a:ext cx="8536947" cy="4871272"/>
          </a:xfrm>
        </p:spPr>
        <p:txBody>
          <a:bodyPr>
            <a:normAutofit fontScale="77500" lnSpcReduction="20000"/>
          </a:bodyPr>
          <a:lstStyle/>
          <a:p>
            <a:pPr lvl="1" fontAlgn="base"/>
            <a:r>
              <a:rPr lang="en-US" sz="2400" dirty="0" smtClean="0"/>
              <a:t>PROPOSITO</a:t>
            </a:r>
            <a:r>
              <a:rPr lang="en-US" sz="2400" dirty="0"/>
              <a:t>: What’s the </a:t>
            </a:r>
            <a:r>
              <a:rPr lang="en-US" sz="2400" b="1" dirty="0"/>
              <a:t>purpose</a:t>
            </a:r>
            <a:r>
              <a:rPr lang="en-US" sz="2400" dirty="0"/>
              <a:t> of this text?</a:t>
            </a:r>
          </a:p>
          <a:p>
            <a:pPr lvl="1" fontAlgn="base"/>
            <a:r>
              <a:rPr lang="en-US" sz="2400" dirty="0"/>
              <a:t>A QUIEN SE DIRIGE/ PUBLICO: Who is the intended audience?</a:t>
            </a:r>
          </a:p>
          <a:p>
            <a:pPr lvl="1" fontAlgn="base"/>
            <a:r>
              <a:rPr lang="en-US" sz="2400" dirty="0"/>
              <a:t>RESUMEN: Summarize the main idea</a:t>
            </a:r>
          </a:p>
          <a:p>
            <a:pPr lvl="1" fontAlgn="base"/>
            <a:r>
              <a:rPr lang="en-US" sz="2400" dirty="0"/>
              <a:t>QUE SE PUEDE INFERIR / DEDUCIR: Inference/conclusion questions</a:t>
            </a:r>
          </a:p>
          <a:p>
            <a:pPr lvl="1" fontAlgn="base"/>
            <a:r>
              <a:rPr lang="en-US" sz="2400" dirty="0"/>
              <a:t>A QUE SE REFIERE:  vocab question</a:t>
            </a:r>
          </a:p>
          <a:p>
            <a:pPr lvl="1" fontAlgn="base"/>
            <a:r>
              <a:rPr lang="en-US" sz="2400" dirty="0" smtClean="0"/>
              <a:t>QUÉ, CÓMO</a:t>
            </a:r>
            <a:r>
              <a:rPr lang="en-US" sz="2400" dirty="0"/>
              <a:t>, </a:t>
            </a:r>
            <a:r>
              <a:rPr lang="en-US" sz="2400" dirty="0" smtClean="0"/>
              <a:t>CUÁNDO</a:t>
            </a:r>
            <a:r>
              <a:rPr lang="en-US" sz="2400" dirty="0"/>
              <a:t>, POR </a:t>
            </a:r>
            <a:r>
              <a:rPr lang="en-US" sz="2400" dirty="0" smtClean="0"/>
              <a:t>QUÉ: </a:t>
            </a:r>
            <a:r>
              <a:rPr lang="en-US" sz="2400" dirty="0"/>
              <a:t> Comprehension questions, answer usually easily found in the text</a:t>
            </a:r>
          </a:p>
          <a:p>
            <a:pPr lvl="1" fontAlgn="base"/>
            <a:r>
              <a:rPr lang="en-US" sz="2400" dirty="0"/>
              <a:t>ACTITUD, TONO, REACCION, MORALEJA: Comprehension questions about tone, attitude, reaction of authors and or characters and the story’s moral teaching</a:t>
            </a:r>
          </a:p>
          <a:p>
            <a:pPr lvl="1" fontAlgn="base"/>
            <a:r>
              <a:rPr lang="en-US" sz="2400" dirty="0"/>
              <a:t>TECNICA LITERARIA: They might ask about phrases and words and you have to interpret the </a:t>
            </a:r>
            <a:r>
              <a:rPr lang="en-US" sz="2400" dirty="0" smtClean="0"/>
              <a:t>meaning </a:t>
            </a:r>
            <a:r>
              <a:rPr lang="en-US" sz="2400" b="1" dirty="0" smtClean="0"/>
              <a:t>ex.. Hasta la Madre</a:t>
            </a:r>
            <a:r>
              <a:rPr lang="en-US" sz="2400" dirty="0" smtClean="0"/>
              <a:t>!!</a:t>
            </a:r>
            <a:endParaRPr lang="en-US" sz="2400" dirty="0"/>
          </a:p>
          <a:p>
            <a:pPr lvl="1" fontAlgn="base"/>
            <a:r>
              <a:rPr lang="en-US" sz="2400" dirty="0" smtClean="0"/>
              <a:t>INTERPERSONAL QUESTION: </a:t>
            </a:r>
            <a:endParaRPr lang="en-US" sz="2400" dirty="0"/>
          </a:p>
          <a:p>
            <a:pPr lvl="2" fontAlgn="base"/>
            <a:r>
              <a:rPr lang="en-US" dirty="0" smtClean="0"/>
              <a:t>What’s a good question you could ask the author (</a:t>
            </a:r>
            <a:r>
              <a:rPr lang="en-US" dirty="0"/>
              <a:t>watch out for register, logic and appropriate language use)</a:t>
            </a:r>
          </a:p>
          <a:p>
            <a:pPr lvl="2" fontAlgn="base"/>
            <a:r>
              <a:rPr lang="en-US" dirty="0"/>
              <a:t>What kind of book would you read for more </a:t>
            </a:r>
            <a:r>
              <a:rPr lang="en-US" dirty="0" smtClean="0"/>
              <a:t>info?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3441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and </a:t>
            </a:r>
            <a:r>
              <a:rPr lang="en-US" dirty="0" err="1" smtClean="0"/>
              <a:t>Tabla</a:t>
            </a:r>
            <a:r>
              <a:rPr lang="en-US" dirty="0" smtClean="0"/>
              <a:t> Tips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29150" y="1666314"/>
            <a:ext cx="8195940" cy="4930065"/>
          </a:xfrm>
        </p:spPr>
        <p:txBody>
          <a:bodyPr>
            <a:normAutofit fontScale="92500" lnSpcReduction="20000"/>
          </a:bodyPr>
          <a:lstStyle/>
          <a:p>
            <a:pPr lvl="0" fontAlgn="base"/>
            <a:r>
              <a:rPr lang="en-US" b="1" dirty="0" smtClean="0"/>
              <a:t>For </a:t>
            </a:r>
            <a:r>
              <a:rPr lang="en-US" b="1" dirty="0"/>
              <a:t>Combined texts </a:t>
            </a:r>
            <a:r>
              <a:rPr lang="en-US" b="1" dirty="0" smtClean="0"/>
              <a:t>or audio and text: </a:t>
            </a:r>
          </a:p>
          <a:p>
            <a:pPr lvl="1" fontAlgn="base"/>
            <a:r>
              <a:rPr lang="en-US" sz="2200" dirty="0" smtClean="0"/>
              <a:t>always </a:t>
            </a:r>
            <a:r>
              <a:rPr lang="en-US" sz="2200" dirty="0"/>
              <a:t>circle whether it’s </a:t>
            </a:r>
            <a:r>
              <a:rPr lang="en-US" sz="2200" i="1" dirty="0"/>
              <a:t>el </a:t>
            </a:r>
            <a:r>
              <a:rPr lang="en-US" sz="2200" i="1" dirty="0" err="1"/>
              <a:t>articulo</a:t>
            </a:r>
            <a:r>
              <a:rPr lang="en-US" sz="2200" i="1" dirty="0"/>
              <a:t>, la </a:t>
            </a:r>
            <a:r>
              <a:rPr lang="en-US" sz="2200" i="1" dirty="0" err="1"/>
              <a:t>tabla</a:t>
            </a:r>
            <a:r>
              <a:rPr lang="en-US" sz="2200" i="1" dirty="0"/>
              <a:t> o el audio… </a:t>
            </a:r>
            <a:r>
              <a:rPr lang="en-US" sz="2200" dirty="0"/>
              <a:t> so you know WHICH source they are asking you about</a:t>
            </a:r>
          </a:p>
          <a:p>
            <a:pPr lvl="1" fontAlgn="base"/>
            <a:r>
              <a:rPr lang="en-US" sz="2400" b="1" i="1" dirty="0">
                <a:solidFill>
                  <a:srgbClr val="0000FF"/>
                </a:solidFill>
              </a:rPr>
              <a:t>ALWAYS answer questions about AUDIO first while it’s fresh in your mind. </a:t>
            </a:r>
          </a:p>
          <a:p>
            <a:pPr lvl="1" fontAlgn="base"/>
            <a:r>
              <a:rPr lang="en-US" sz="2400" dirty="0" smtClean="0"/>
              <a:t>AUDIO ONLY</a:t>
            </a:r>
            <a:endParaRPr lang="en-US" sz="2400" dirty="0"/>
          </a:p>
          <a:p>
            <a:pPr lvl="2" fontAlgn="base"/>
            <a:r>
              <a:rPr lang="en-US" dirty="0"/>
              <a:t>answer some MC questions WHILE listening to audio and answer the rest later</a:t>
            </a:r>
          </a:p>
          <a:p>
            <a:pPr lvl="2" fontAlgn="base"/>
            <a:r>
              <a:rPr lang="en-US" dirty="0"/>
              <a:t>For the interview, answer </a:t>
            </a:r>
            <a:r>
              <a:rPr lang="en-US" dirty="0" smtClean="0"/>
              <a:t> </a:t>
            </a:r>
            <a:r>
              <a:rPr lang="en-US" b="1" dirty="0">
                <a:solidFill>
                  <a:srgbClr val="0000FF"/>
                </a:solidFill>
              </a:rPr>
              <a:t>first </a:t>
            </a:r>
            <a:r>
              <a:rPr lang="en-US" b="1" dirty="0" smtClean="0">
                <a:solidFill>
                  <a:srgbClr val="0000FF"/>
                </a:solidFill>
              </a:rPr>
              <a:t>(¿</a:t>
            </a:r>
            <a:r>
              <a:rPr lang="en-US" b="1" dirty="0" err="1" smtClean="0">
                <a:solidFill>
                  <a:srgbClr val="0000FF"/>
                </a:solidFill>
              </a:rPr>
              <a:t>Qué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>
                <a:solidFill>
                  <a:srgbClr val="0000FF"/>
                </a:solidFill>
              </a:rPr>
              <a:t>pregunta</a:t>
            </a:r>
            <a:r>
              <a:rPr lang="en-US" b="1" dirty="0">
                <a:solidFill>
                  <a:srgbClr val="0000FF"/>
                </a:solidFill>
              </a:rPr>
              <a:t> le </a:t>
            </a:r>
            <a:r>
              <a:rPr lang="en-US" b="1" dirty="0" err="1" smtClean="0">
                <a:solidFill>
                  <a:srgbClr val="0000FF"/>
                </a:solidFill>
              </a:rPr>
              <a:t>harías</a:t>
            </a:r>
            <a:r>
              <a:rPr lang="en-US" b="1" dirty="0">
                <a:solidFill>
                  <a:srgbClr val="0000FF"/>
                </a:solidFill>
              </a:rPr>
              <a:t> </a:t>
            </a:r>
            <a:r>
              <a:rPr lang="en-US" b="1" dirty="0" smtClean="0">
                <a:solidFill>
                  <a:srgbClr val="0000FF"/>
                </a:solidFill>
              </a:rPr>
              <a:t>– what question would you ask him/her</a:t>
            </a:r>
            <a:r>
              <a:rPr lang="en-US" dirty="0" smtClean="0"/>
              <a:t>?</a:t>
            </a:r>
            <a:r>
              <a:rPr lang="en-US" dirty="0" smtClean="0"/>
              <a:t>) </a:t>
            </a:r>
            <a:r>
              <a:rPr lang="en-US" dirty="0"/>
              <a:t>while the audio is still fresh in your mind</a:t>
            </a:r>
          </a:p>
          <a:p>
            <a:pPr lvl="1" fontAlgn="base"/>
            <a:r>
              <a:rPr lang="en-US" sz="2400" dirty="0"/>
              <a:t>TABLA</a:t>
            </a:r>
          </a:p>
          <a:p>
            <a:pPr lvl="2" fontAlgn="base"/>
            <a:r>
              <a:rPr lang="en-US" dirty="0"/>
              <a:t>make sure to understand what information the table is portraying </a:t>
            </a:r>
          </a:p>
          <a:p>
            <a:pPr lvl="2" fontAlgn="base"/>
            <a:r>
              <a:rPr lang="en-US" dirty="0"/>
              <a:t>do a close reading of it</a:t>
            </a:r>
          </a:p>
          <a:p>
            <a:pPr lvl="2" fontAlgn="base"/>
            <a:r>
              <a:rPr lang="en-US" dirty="0"/>
              <a:t>Look for high and low numbers or points of inflection (When the data changes)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2244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Email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38" y="1810771"/>
            <a:ext cx="7798638" cy="42547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It is a formal email: Use ‘</a:t>
            </a:r>
            <a:r>
              <a:rPr lang="en-US" dirty="0" err="1" smtClean="0"/>
              <a:t>Usted</a:t>
            </a:r>
            <a:r>
              <a:rPr lang="en-US" dirty="0" smtClean="0"/>
              <a:t>, </a:t>
            </a:r>
            <a:r>
              <a:rPr lang="en-US" dirty="0" err="1" smtClean="0"/>
              <a:t>su</a:t>
            </a:r>
            <a:r>
              <a:rPr lang="en-US" dirty="0" smtClean="0"/>
              <a:t>, </a:t>
            </a:r>
            <a:r>
              <a:rPr lang="en-US" dirty="0" err="1" smtClean="0"/>
              <a:t>suyo</a:t>
            </a:r>
            <a:r>
              <a:rPr lang="en-US" dirty="0" smtClean="0"/>
              <a:t>, le’ </a:t>
            </a:r>
            <a:r>
              <a:rPr lang="en-US" dirty="0" err="1" smtClean="0"/>
              <a:t>Qué</a:t>
            </a:r>
            <a:r>
              <a:rPr lang="en-US" dirty="0" smtClean="0"/>
              <a:t> le </a:t>
            </a:r>
            <a:r>
              <a:rPr lang="en-US" dirty="0" err="1" smtClean="0"/>
              <a:t>vaya</a:t>
            </a:r>
            <a:r>
              <a:rPr lang="en-US" dirty="0" smtClean="0"/>
              <a:t> </a:t>
            </a:r>
            <a:r>
              <a:rPr lang="en-US" dirty="0" err="1" smtClean="0"/>
              <a:t>bien</a:t>
            </a:r>
            <a:r>
              <a:rPr lang="en-US" dirty="0" smtClean="0"/>
              <a:t>! 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tenga</a:t>
            </a:r>
            <a:r>
              <a:rPr lang="en-US" dirty="0" smtClean="0"/>
              <a:t> un </a:t>
            </a:r>
            <a:r>
              <a:rPr lang="en-US" dirty="0" err="1" smtClean="0"/>
              <a:t>buen</a:t>
            </a:r>
            <a:r>
              <a:rPr lang="en-US" dirty="0" smtClean="0"/>
              <a:t> </a:t>
            </a:r>
            <a:r>
              <a:rPr lang="en-US" dirty="0" err="1" smtClean="0"/>
              <a:t>día</a:t>
            </a:r>
            <a:r>
              <a:rPr lang="en-US" dirty="0" smtClean="0"/>
              <a:t>… </a:t>
            </a:r>
            <a:endParaRPr lang="en-US" dirty="0"/>
          </a:p>
          <a:p>
            <a:pPr lvl="0" fontAlgn="base"/>
            <a:r>
              <a:rPr lang="en-US" dirty="0"/>
              <a:t>memorize a few formal email phrases and use them </a:t>
            </a:r>
            <a:r>
              <a:rPr lang="en-US" dirty="0" smtClean="0"/>
              <a:t>.  </a:t>
            </a:r>
            <a:r>
              <a:rPr lang="en-US" b="1" dirty="0" smtClean="0">
                <a:solidFill>
                  <a:srgbClr val="0000FF"/>
                </a:solidFill>
              </a:rPr>
              <a:t>No </a:t>
            </a:r>
            <a:r>
              <a:rPr lang="en-US" b="1" dirty="0" err="1" smtClean="0">
                <a:solidFill>
                  <a:srgbClr val="0000FF"/>
                </a:solidFill>
              </a:rPr>
              <a:t>veo</a:t>
            </a:r>
            <a:r>
              <a:rPr lang="en-US" b="1" dirty="0" smtClean="0">
                <a:solidFill>
                  <a:srgbClr val="0000FF"/>
                </a:solidFill>
              </a:rPr>
              <a:t> la </a:t>
            </a:r>
            <a:r>
              <a:rPr lang="en-US" b="1" dirty="0" err="1" smtClean="0">
                <a:solidFill>
                  <a:srgbClr val="0000FF"/>
                </a:solidFill>
              </a:rPr>
              <a:t>hora</a:t>
            </a:r>
            <a:r>
              <a:rPr lang="en-US" b="1" dirty="0" smtClean="0">
                <a:solidFill>
                  <a:srgbClr val="0000FF"/>
                </a:solidFill>
              </a:rPr>
              <a:t> – I can’t wait.  </a:t>
            </a:r>
            <a:r>
              <a:rPr lang="en-US" b="1" dirty="0" err="1" smtClean="0">
                <a:solidFill>
                  <a:srgbClr val="0000FF"/>
                </a:solidFill>
              </a:rPr>
              <a:t>Tengo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ganas</a:t>
            </a:r>
            <a:r>
              <a:rPr lang="en-US" b="1" dirty="0" smtClean="0">
                <a:solidFill>
                  <a:srgbClr val="0000FF"/>
                </a:solidFill>
              </a:rPr>
              <a:t> de </a:t>
            </a:r>
            <a:r>
              <a:rPr lang="en-US" b="1" dirty="0" err="1" smtClean="0">
                <a:solidFill>
                  <a:srgbClr val="0000FF"/>
                </a:solidFill>
              </a:rPr>
              <a:t>visitar</a:t>
            </a:r>
            <a:endParaRPr lang="en-US" b="1" dirty="0">
              <a:solidFill>
                <a:srgbClr val="0000FF"/>
              </a:solidFill>
            </a:endParaRPr>
          </a:p>
          <a:p>
            <a:pPr lvl="0" fontAlgn="base"/>
            <a:r>
              <a:rPr lang="en-US" dirty="0"/>
              <a:t>paraphrase words from the prompt, don’t copy it directly</a:t>
            </a:r>
          </a:p>
          <a:p>
            <a:pPr lvl="1" fontAlgn="base"/>
            <a:r>
              <a:rPr lang="en-US" sz="2400" dirty="0"/>
              <a:t>readers only grade what is original language and they ignore language that comes from the prompt</a:t>
            </a:r>
          </a:p>
          <a:p>
            <a:pPr lvl="0" fontAlgn="base"/>
            <a:r>
              <a:rPr lang="en-US" b="1" dirty="0"/>
              <a:t>Don’t forget to ask questions to the person who emailed you</a:t>
            </a:r>
            <a:r>
              <a:rPr lang="en-US" b="1" dirty="0" smtClean="0"/>
              <a:t>!   Si </a:t>
            </a:r>
            <a:r>
              <a:rPr lang="en-US" b="1" dirty="0" err="1" smtClean="0"/>
              <a:t>pudiera</a:t>
            </a:r>
            <a:r>
              <a:rPr lang="en-US" b="1" dirty="0" smtClean="0"/>
              <a:t> </a:t>
            </a:r>
            <a:r>
              <a:rPr lang="en-US" b="1" dirty="0" err="1" smtClean="0"/>
              <a:t>mandarme</a:t>
            </a:r>
            <a:r>
              <a:rPr lang="en-US" b="1" dirty="0" smtClean="0"/>
              <a:t> </a:t>
            </a:r>
            <a:r>
              <a:rPr lang="en-US" b="1" dirty="0" err="1" smtClean="0"/>
              <a:t>más</a:t>
            </a:r>
            <a:r>
              <a:rPr lang="en-US" b="1" dirty="0" smtClean="0"/>
              <a:t> </a:t>
            </a:r>
            <a:r>
              <a:rPr lang="en-US" b="1" dirty="0" err="1" smtClean="0"/>
              <a:t>información</a:t>
            </a:r>
            <a:r>
              <a:rPr lang="en-US" b="1" dirty="0" smtClean="0"/>
              <a:t>..le </a:t>
            </a:r>
            <a:r>
              <a:rPr lang="en-US" b="1" dirty="0" err="1" smtClean="0"/>
              <a:t>agredecería</a:t>
            </a:r>
            <a:endParaRPr lang="en-US" sz="3600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2841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457200"/>
            <a:ext cx="7583488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6C1"/>
                </a:solidFill>
              </a:rPr>
              <a:t>El </a:t>
            </a:r>
            <a:r>
              <a:rPr lang="en-US" dirty="0" err="1" smtClean="0">
                <a:solidFill>
                  <a:srgbClr val="FFF6C1"/>
                </a:solidFill>
              </a:rPr>
              <a:t>Correo</a:t>
            </a:r>
            <a:r>
              <a:rPr lang="en-US" dirty="0" smtClean="0">
                <a:solidFill>
                  <a:srgbClr val="FFF6C1"/>
                </a:solidFill>
              </a:rPr>
              <a:t> </a:t>
            </a:r>
            <a:r>
              <a:rPr lang="en-US" dirty="0" err="1" smtClean="0">
                <a:solidFill>
                  <a:srgbClr val="FFF6C1"/>
                </a:solidFill>
              </a:rPr>
              <a:t>Electrónico</a:t>
            </a:r>
            <a:r>
              <a:rPr lang="en-US" dirty="0" smtClean="0">
                <a:solidFill>
                  <a:srgbClr val="FFF6C1"/>
                </a:solidFill>
              </a:rPr>
              <a:t/>
            </a:r>
            <a:br>
              <a:rPr lang="en-US" dirty="0" smtClean="0">
                <a:solidFill>
                  <a:srgbClr val="FFF6C1"/>
                </a:solidFill>
              </a:rPr>
            </a:br>
            <a:r>
              <a:rPr lang="en-US" dirty="0" smtClean="0"/>
              <a:t>Se </a:t>
            </a:r>
            <a:r>
              <a:rPr lang="en-US" dirty="0" err="1" smtClean="0"/>
              <a:t>Requiere</a:t>
            </a:r>
            <a:endParaRPr lang="es-MX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3" y="2291425"/>
            <a:ext cx="7583488" cy="429101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El </a:t>
            </a:r>
            <a:r>
              <a:rPr lang="en-US" sz="2800" b="1" dirty="0" err="1" smtClean="0"/>
              <a:t>uso</a:t>
            </a:r>
            <a:r>
              <a:rPr lang="en-US" sz="2800" b="1" dirty="0" smtClean="0"/>
              <a:t> de un </a:t>
            </a:r>
            <a:r>
              <a:rPr lang="en-US" sz="2800" b="1" dirty="0" err="1" smtClean="0"/>
              <a:t>registro</a:t>
            </a:r>
            <a:r>
              <a:rPr lang="en-US" sz="2800" b="1" dirty="0" smtClean="0"/>
              <a:t> formal (</a:t>
            </a:r>
            <a:r>
              <a:rPr lang="en-US" sz="2800" b="1" dirty="0" err="1" smtClean="0"/>
              <a:t>Usen</a:t>
            </a:r>
            <a:r>
              <a:rPr lang="en-US" sz="2800" b="1" dirty="0" smtClean="0"/>
              <a:t> “</a:t>
            </a:r>
            <a:r>
              <a:rPr lang="en-US" sz="2800" b="1" dirty="0" err="1" smtClean="0"/>
              <a:t>Usted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su</a:t>
            </a:r>
            <a:r>
              <a:rPr lang="en-US" sz="2800" b="1" dirty="0" smtClean="0"/>
              <a:t>, le, lo, la”.  No </a:t>
            </a:r>
            <a:r>
              <a:rPr lang="en-US" sz="2800" b="1" dirty="0" err="1" smtClean="0"/>
              <a:t>usen</a:t>
            </a:r>
            <a:r>
              <a:rPr lang="en-US" sz="2800" b="1" dirty="0" smtClean="0"/>
              <a:t> “</a:t>
            </a:r>
            <a:r>
              <a:rPr lang="en-US" sz="2800" b="1" dirty="0" err="1" smtClean="0"/>
              <a:t>tú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tu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te</a:t>
            </a:r>
            <a:r>
              <a:rPr lang="en-US" sz="2800" b="1" dirty="0" smtClean="0"/>
              <a:t>”)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b="1" dirty="0" smtClean="0"/>
              <a:t>Un </a:t>
            </a:r>
            <a:r>
              <a:rPr lang="en-US" sz="2800" b="1" dirty="0" err="1" smtClean="0"/>
              <a:t>saludo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apropriado</a:t>
            </a:r>
            <a:endParaRPr lang="en-US" sz="2800" b="1" dirty="0"/>
          </a:p>
          <a:p>
            <a:pPr marL="514350" indent="-514350">
              <a:buFont typeface="+mj-lt"/>
              <a:buAutoNum type="arabicPeriod"/>
            </a:pPr>
            <a:r>
              <a:rPr lang="en-US" sz="2800" b="1" dirty="0" err="1"/>
              <a:t>U</a:t>
            </a:r>
            <a:r>
              <a:rPr lang="en-US" sz="2800" b="1" dirty="0" err="1" smtClean="0"/>
              <a:t>na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despedida</a:t>
            </a:r>
            <a:r>
              <a:rPr lang="en-US" sz="2800" b="1" dirty="0" smtClean="0"/>
              <a:t> (Con el </a:t>
            </a:r>
            <a:r>
              <a:rPr lang="en-US" sz="2800" b="1" dirty="0" err="1" smtClean="0"/>
              <a:t>nombre</a:t>
            </a:r>
            <a:r>
              <a:rPr lang="en-US" sz="2800" b="1" dirty="0" smtClean="0"/>
              <a:t> del </a:t>
            </a:r>
            <a:r>
              <a:rPr lang="en-US" sz="2800" b="1" dirty="0" err="1" smtClean="0"/>
              <a:t>estudiante</a:t>
            </a:r>
            <a:r>
              <a:rPr lang="en-US" sz="2800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67688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Capital">
  <a:themeElements>
    <a:clrScheme name="Custom 2">
      <a:dk1>
        <a:srgbClr val="000000"/>
      </a:dk1>
      <a:lt1>
        <a:srgbClr val="B054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4403</TotalTime>
  <Words>1841</Words>
  <Application>Microsoft Macintosh PowerPoint</Application>
  <PresentationFormat>On-screen Show (4:3)</PresentationFormat>
  <Paragraphs>256</Paragraphs>
  <Slides>36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Capital</vt:lpstr>
      <vt:lpstr>PowerPoint Presentation</vt:lpstr>
      <vt:lpstr>What ‘level’ is the AP Test?</vt:lpstr>
      <vt:lpstr>What if I don’t pass?</vt:lpstr>
      <vt:lpstr>We can do this!</vt:lpstr>
      <vt:lpstr>Multiple Choice Section</vt:lpstr>
      <vt:lpstr>Types of MC Questions</vt:lpstr>
      <vt:lpstr>Audio and Tabla Tips</vt:lpstr>
      <vt:lpstr>Formal Email Tips</vt:lpstr>
      <vt:lpstr>El Correo Electrónico Se Requiere</vt:lpstr>
      <vt:lpstr>Se Requiere</vt:lpstr>
      <vt:lpstr>Sugerencias</vt:lpstr>
      <vt:lpstr>Vocabulario para pedir más información y más detalles</vt:lpstr>
      <vt:lpstr>Vocabulario para pedir más información y más detalles</vt:lpstr>
      <vt:lpstr>Vocabulario para pedir más información y más detalles</vt:lpstr>
      <vt:lpstr>Essay Tips- Overall</vt:lpstr>
      <vt:lpstr>Essay Tips: Introduction</vt:lpstr>
      <vt:lpstr>PowerPoint Presentation</vt:lpstr>
      <vt:lpstr>Introducción </vt:lpstr>
      <vt:lpstr>Los párrafos de desarrollo</vt:lpstr>
      <vt:lpstr>También, en la conclusión se puede hacer frente a las objeciones</vt:lpstr>
      <vt:lpstr>¡No olviden las transiciones!</vt:lpstr>
      <vt:lpstr>En vez de usar  “dice” (según el  “Quick Study” de Parthena Draggett)</vt:lpstr>
      <vt:lpstr>En vez de usar “cosa”</vt:lpstr>
      <vt:lpstr>No usen la segunda persona</vt:lpstr>
      <vt:lpstr>No usen la segunda persona</vt:lpstr>
      <vt:lpstr>No usen la primera persona “yo, nosotros, me, nos”</vt:lpstr>
      <vt:lpstr>Essay Tips: The Body</vt:lpstr>
      <vt:lpstr>Essay Tips: Conclusion</vt:lpstr>
      <vt:lpstr>Simulated Conversation</vt:lpstr>
      <vt:lpstr>Cultural Comparison</vt:lpstr>
      <vt:lpstr>Usen un organizador gráfico</vt:lpstr>
      <vt:lpstr>Vocabulario para la comparación</vt:lpstr>
      <vt:lpstr>Overall Tips</vt:lpstr>
      <vt:lpstr>Remember….</vt:lpstr>
      <vt:lpstr>¡Duerman bien!  ¡Desayunen bien!</vt:lpstr>
      <vt:lpstr>¡Buena suerte!  </vt:lpstr>
    </vt:vector>
  </TitlesOfParts>
  <Company>Gateway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Staff</dc:creator>
  <cp:lastModifiedBy>AAPS Information Technology Department</cp:lastModifiedBy>
  <cp:revision>21</cp:revision>
  <dcterms:created xsi:type="dcterms:W3CDTF">2015-03-22T14:16:33Z</dcterms:created>
  <dcterms:modified xsi:type="dcterms:W3CDTF">2017-04-27T00:20:47Z</dcterms:modified>
</cp:coreProperties>
</file>