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8"/>
  </p:notesMasterIdLst>
  <p:sldIdLst>
    <p:sldId id="258" r:id="rId2"/>
    <p:sldId id="257" r:id="rId3"/>
    <p:sldId id="259" r:id="rId4"/>
    <p:sldId id="256" r:id="rId5"/>
    <p:sldId id="262" r:id="rId6"/>
    <p:sldId id="268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19F7CC9-4CBA-408C-8B62-FED764DB6A2C}">
  <a:tblStyle styleId="{319F7CC9-4CBA-408C-8B62-FED764DB6A2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752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374645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7680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367900" y="505425"/>
            <a:ext cx="8049125" cy="4132625"/>
          </a:xfrm>
          <a:custGeom>
            <a:avLst/>
            <a:gdLst/>
            <a:ahLst/>
            <a:cxnLst/>
            <a:rect l="0" t="0" r="0" b="0"/>
            <a:pathLst>
              <a:path w="321965" h="165305" extrusionOk="0">
                <a:moveTo>
                  <a:pt x="17881" y="0"/>
                </a:moveTo>
                <a:lnTo>
                  <a:pt x="321965" y="0"/>
                </a:lnTo>
                <a:lnTo>
                  <a:pt x="321965" y="165305"/>
                </a:lnTo>
                <a:lnTo>
                  <a:pt x="17881" y="165305"/>
                </a:lnTo>
                <a:lnTo>
                  <a:pt x="18032" y="39617"/>
                </a:lnTo>
                <a:lnTo>
                  <a:pt x="0" y="22299"/>
                </a:lnTo>
                <a:lnTo>
                  <a:pt x="17881" y="22272"/>
                </a:lnTo>
                <a:close/>
              </a:path>
            </a:pathLst>
          </a:custGeom>
          <a:noFill/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1339025" y="848825"/>
            <a:ext cx="58386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2523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367900" y="505425"/>
            <a:ext cx="8049125" cy="4132625"/>
          </a:xfrm>
          <a:custGeom>
            <a:avLst/>
            <a:gdLst/>
            <a:ahLst/>
            <a:cxnLst/>
            <a:rect l="0" t="0" r="0" b="0"/>
            <a:pathLst>
              <a:path w="321965" h="165305" extrusionOk="0">
                <a:moveTo>
                  <a:pt x="17881" y="0"/>
                </a:moveTo>
                <a:lnTo>
                  <a:pt x="321965" y="0"/>
                </a:lnTo>
                <a:lnTo>
                  <a:pt x="321965" y="165305"/>
                </a:lnTo>
                <a:lnTo>
                  <a:pt x="17881" y="165305"/>
                </a:lnTo>
                <a:lnTo>
                  <a:pt x="18032" y="39617"/>
                </a:lnTo>
                <a:lnTo>
                  <a:pt x="0" y="22299"/>
                </a:lnTo>
                <a:lnTo>
                  <a:pt x="17881" y="22272"/>
                </a:lnTo>
                <a:close/>
              </a:path>
            </a:pathLst>
          </a:custGeom>
          <a:noFill/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1351100" y="771900"/>
            <a:ext cx="58326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51100" y="2485801"/>
            <a:ext cx="58326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  <a:highlight>
                  <a:srgbClr val="000000"/>
                </a:highlight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2523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515675" y="780975"/>
            <a:ext cx="2616300" cy="2299050"/>
          </a:xfrm>
          <a:custGeom>
            <a:avLst/>
            <a:gdLst/>
            <a:ahLst/>
            <a:cxnLst/>
            <a:rect l="0" t="0" r="0" b="0"/>
            <a:pathLst>
              <a:path w="104652" h="91962" extrusionOk="0">
                <a:moveTo>
                  <a:pt x="13884" y="0"/>
                </a:moveTo>
                <a:lnTo>
                  <a:pt x="104652" y="0"/>
                </a:lnTo>
                <a:lnTo>
                  <a:pt x="104652" y="91962"/>
                </a:lnTo>
                <a:lnTo>
                  <a:pt x="13884" y="91962"/>
                </a:lnTo>
                <a:lnTo>
                  <a:pt x="13884" y="26275"/>
                </a:lnTo>
                <a:lnTo>
                  <a:pt x="0" y="12391"/>
                </a:lnTo>
                <a:lnTo>
                  <a:pt x="13884" y="12391"/>
                </a:lnTo>
                <a:close/>
              </a:path>
            </a:pathLst>
          </a:custGeom>
          <a:noFill/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604900" y="992250"/>
            <a:ext cx="2466600" cy="3933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220100" y="992250"/>
            <a:ext cx="2466600" cy="3933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0"/>
            <a:ext cx="2523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515675" y="780975"/>
            <a:ext cx="2616300" cy="2299050"/>
          </a:xfrm>
          <a:custGeom>
            <a:avLst/>
            <a:gdLst/>
            <a:ahLst/>
            <a:cxnLst/>
            <a:rect l="0" t="0" r="0" b="0"/>
            <a:pathLst>
              <a:path w="104652" h="91962" extrusionOk="0">
                <a:moveTo>
                  <a:pt x="13884" y="0"/>
                </a:moveTo>
                <a:lnTo>
                  <a:pt x="104652" y="0"/>
                </a:lnTo>
                <a:lnTo>
                  <a:pt x="104652" y="91962"/>
                </a:lnTo>
                <a:lnTo>
                  <a:pt x="13884" y="91962"/>
                </a:lnTo>
                <a:lnTo>
                  <a:pt x="13884" y="26275"/>
                </a:lnTo>
                <a:lnTo>
                  <a:pt x="0" y="12391"/>
                </a:lnTo>
                <a:lnTo>
                  <a:pt x="13884" y="12391"/>
                </a:lnTo>
                <a:close/>
              </a:path>
            </a:pathLst>
          </a:custGeom>
          <a:noFill/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0"/>
            <a:ext cx="7680000" cy="5143500"/>
          </a:xfrm>
          <a:prstGeom prst="rect">
            <a:avLst/>
          </a:prstGeom>
          <a:gradFill>
            <a:gsLst>
              <a:gs pos="0">
                <a:srgbClr val="C0CAFC"/>
              </a:gs>
              <a:gs pos="50000">
                <a:srgbClr val="D0F5FF"/>
              </a:gs>
              <a:gs pos="100000">
                <a:srgbClr val="DAFBDD"/>
              </a:gs>
            </a:gsLst>
            <a:lin ang="18900044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367900" y="505425"/>
            <a:ext cx="8049125" cy="4132625"/>
          </a:xfrm>
          <a:custGeom>
            <a:avLst/>
            <a:gdLst/>
            <a:ahLst/>
            <a:cxnLst/>
            <a:rect l="0" t="0" r="0" b="0"/>
            <a:pathLst>
              <a:path w="321965" h="165305" extrusionOk="0">
                <a:moveTo>
                  <a:pt x="17881" y="0"/>
                </a:moveTo>
                <a:lnTo>
                  <a:pt x="321965" y="0"/>
                </a:lnTo>
                <a:lnTo>
                  <a:pt x="321965" y="165305"/>
                </a:lnTo>
                <a:lnTo>
                  <a:pt x="17881" y="165305"/>
                </a:lnTo>
                <a:lnTo>
                  <a:pt x="18032" y="39617"/>
                </a:lnTo>
                <a:lnTo>
                  <a:pt x="0" y="22299"/>
                </a:lnTo>
                <a:lnTo>
                  <a:pt x="17881" y="22272"/>
                </a:lnTo>
                <a:close/>
              </a:path>
            </a:pathLst>
          </a:custGeom>
          <a:noFill/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Font typeface="Abril Fatface"/>
              <a:buNone/>
              <a:defRPr sz="2400"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112850" y="599950"/>
            <a:ext cx="4016100" cy="35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Clr>
                <a:srgbClr val="C0CAFC"/>
              </a:buClr>
              <a:buSzPts val="2200"/>
              <a:buFont typeface="Raleway"/>
              <a:buChar char="▫"/>
              <a:defRPr sz="2200"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Clr>
                <a:srgbClr val="BDECE5"/>
              </a:buClr>
              <a:buSzPts val="2200"/>
              <a:buFont typeface="Raleway"/>
              <a:buChar char="◦"/>
              <a:defRPr sz="2200">
                <a:latin typeface="Raleway"/>
                <a:ea typeface="Raleway"/>
                <a:cs typeface="Raleway"/>
                <a:sym typeface="Raleway"/>
              </a:defRPr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■"/>
              <a:defRPr sz="2200">
                <a:latin typeface="Raleway"/>
                <a:ea typeface="Raleway"/>
                <a:cs typeface="Raleway"/>
                <a:sym typeface="Raleway"/>
              </a:defRPr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●"/>
              <a:defRPr sz="2200">
                <a:latin typeface="Raleway"/>
                <a:ea typeface="Raleway"/>
                <a:cs typeface="Raleway"/>
                <a:sym typeface="Raleway"/>
              </a:defRPr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○"/>
              <a:defRPr sz="2200">
                <a:latin typeface="Raleway"/>
                <a:ea typeface="Raleway"/>
                <a:cs typeface="Raleway"/>
                <a:sym typeface="Raleway"/>
              </a:defRPr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■"/>
              <a:defRPr sz="2200">
                <a:latin typeface="Raleway"/>
                <a:ea typeface="Raleway"/>
                <a:cs typeface="Raleway"/>
                <a:sym typeface="Raleway"/>
              </a:defRPr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●"/>
              <a:defRPr sz="2200">
                <a:latin typeface="Raleway"/>
                <a:ea typeface="Raleway"/>
                <a:cs typeface="Raleway"/>
                <a:sym typeface="Raleway"/>
              </a:defRPr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○"/>
              <a:defRPr sz="2200">
                <a:latin typeface="Raleway"/>
                <a:ea typeface="Raleway"/>
                <a:cs typeface="Raleway"/>
                <a:sym typeface="Raleway"/>
              </a:defRPr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Font typeface="Raleway"/>
              <a:buChar char="■"/>
              <a:defRPr sz="2200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4" r:id="rId4"/>
    <p:sldLayoutId id="2147483657" r:id="rId5"/>
  </p:sldLayoutIdLst>
  <p:transition xmlns:p14="http://schemas.microsoft.com/office/powerpoint/2010/main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 idx="4294967295"/>
          </p:nvPr>
        </p:nvSpPr>
        <p:spPr>
          <a:xfrm>
            <a:off x="1352175" y="994350"/>
            <a:ext cx="3622200" cy="73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err="1" smtClean="0"/>
              <a:t>Espa</a:t>
            </a:r>
            <a:r>
              <a:rPr lang="en-US" sz="3600" dirty="0" err="1" smtClean="0"/>
              <a:t>ñol</a:t>
            </a:r>
            <a:r>
              <a:rPr lang="en-US" sz="3600" dirty="0" smtClean="0"/>
              <a:t> 5AP</a:t>
            </a:r>
            <a:endParaRPr sz="3600" dirty="0"/>
          </a:p>
        </p:txBody>
      </p:sp>
      <p:sp>
        <p:nvSpPr>
          <p:cNvPr id="71" name="Shape 71"/>
          <p:cNvSpPr txBox="1">
            <a:spLocks noGrp="1"/>
          </p:cNvSpPr>
          <p:nvPr>
            <p:ph type="subTitle" idx="4294967295"/>
          </p:nvPr>
        </p:nvSpPr>
        <p:spPr>
          <a:xfrm>
            <a:off x="1096211" y="1732048"/>
            <a:ext cx="3878164" cy="209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4000" b="1" dirty="0" err="1" smtClean="0"/>
              <a:t>Pr</a:t>
            </a:r>
            <a:r>
              <a:rPr lang="en-US" sz="4000" b="1" dirty="0" err="1" smtClean="0"/>
              <a:t>áctica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para</a:t>
            </a:r>
            <a:r>
              <a:rPr lang="en-US" sz="4000" b="1" dirty="0" smtClean="0"/>
              <a:t> el </a:t>
            </a:r>
            <a:r>
              <a:rPr lang="en-US" sz="4000" b="1" dirty="0" err="1" smtClean="0"/>
              <a:t>examen</a:t>
            </a:r>
            <a:r>
              <a:rPr lang="en-US" sz="4000" b="1" dirty="0" smtClean="0"/>
              <a:t> final 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4000" b="1" dirty="0" smtClean="0"/>
              <a:t>del </a:t>
            </a:r>
            <a:r>
              <a:rPr lang="en-US" sz="4000" b="1" dirty="0" err="1" smtClean="0"/>
              <a:t>año</a:t>
            </a:r>
            <a:r>
              <a:rPr lang="en-US" sz="4000" b="1" dirty="0" smtClean="0"/>
              <a:t> 2018</a:t>
            </a:r>
            <a:endParaRPr sz="4000" b="1" dirty="0"/>
          </a:p>
        </p:txBody>
      </p:sp>
      <p:pic>
        <p:nvPicPr>
          <p:cNvPr id="72" name="Shape 72" descr="photo-1434030216411-0b793f4b4173.jpg"/>
          <p:cNvPicPr preferRelativeResize="0"/>
          <p:nvPr/>
        </p:nvPicPr>
        <p:blipFill rotWithShape="1">
          <a:blip r:embed="rId3">
            <a:alphaModFix/>
          </a:blip>
          <a:srcRect l="15229" r="15229"/>
          <a:stretch/>
        </p:blipFill>
        <p:spPr>
          <a:xfrm>
            <a:off x="5557550" y="542350"/>
            <a:ext cx="2822500" cy="405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101500" y="1048150"/>
            <a:ext cx="1836300" cy="190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err="1" smtClean="0"/>
              <a:t>Vocabulario</a:t>
            </a:r>
            <a:endParaRPr sz="2200" dirty="0"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3307948" y="381200"/>
            <a:ext cx="5432253" cy="8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es-ES_tradnl" dirty="0"/>
              <a:t>Escribe la traducción y da un sinónimo o definición para las siguientes palabras o expresiones</a:t>
            </a:r>
            <a:endParaRPr lang="en-US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 dirty="0"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088405" y="1254948"/>
            <a:ext cx="5528577" cy="33452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es-ES_tradnl" sz="1200" dirty="0"/>
              <a:t>	</a:t>
            </a:r>
            <a:r>
              <a:rPr lang="es-ES_tradnl" sz="1200" dirty="0" smtClean="0"/>
              <a:t>           Traducción          	                 Sin</a:t>
            </a:r>
            <a:r>
              <a:rPr lang="es-ES_tradnl" sz="1200" dirty="0" smtClean="0"/>
              <a:t>ónimo</a:t>
            </a:r>
            <a:r>
              <a:rPr lang="es-ES_tradnl" sz="1200" dirty="0"/>
              <a:t>	 </a:t>
            </a:r>
            <a:endParaRPr lang="en-US" sz="1200" dirty="0"/>
          </a:p>
          <a:p>
            <a:pPr marL="114300" lvl="0" indent="0">
              <a:lnSpc>
                <a:spcPct val="150000"/>
              </a:lnSpc>
              <a:buNone/>
            </a:pPr>
            <a:r>
              <a:rPr lang="es-ES_tradnl" sz="1200" dirty="0" smtClean="0"/>
              <a:t>1.  decrecimiento _______________________________________________</a:t>
            </a:r>
            <a:endParaRPr lang="en-US" sz="1200" dirty="0"/>
          </a:p>
          <a:p>
            <a:pPr marL="114300" lvl="0" indent="0">
              <a:lnSpc>
                <a:spcPct val="150000"/>
              </a:lnSpc>
              <a:buNone/>
            </a:pPr>
            <a:r>
              <a:rPr lang="es-ES_tradnl" sz="1200" dirty="0" smtClean="0"/>
              <a:t>2.  tener </a:t>
            </a:r>
            <a:r>
              <a:rPr lang="es-ES_tradnl" sz="1200" dirty="0"/>
              <a:t>éxito </a:t>
            </a:r>
            <a:r>
              <a:rPr lang="es-ES_tradnl" sz="1200" dirty="0" smtClean="0"/>
              <a:t>__________________________________________________</a:t>
            </a:r>
            <a:endParaRPr lang="en-US" sz="1200" dirty="0"/>
          </a:p>
          <a:p>
            <a:pPr marL="114300" lvl="0" indent="0">
              <a:lnSpc>
                <a:spcPct val="150000"/>
              </a:lnSpc>
              <a:buNone/>
            </a:pPr>
            <a:r>
              <a:rPr lang="es-ES_tradnl" sz="1200" dirty="0" smtClean="0"/>
              <a:t>3.  yo </a:t>
            </a:r>
            <a:r>
              <a:rPr lang="es-ES_tradnl" sz="1200" dirty="0"/>
              <a:t>estaba aquí </a:t>
            </a:r>
            <a:r>
              <a:rPr lang="es-ES_tradnl" sz="1200" dirty="0" smtClean="0"/>
              <a:t>______________________________________________</a:t>
            </a:r>
            <a:endParaRPr lang="en-US" sz="1200" dirty="0"/>
          </a:p>
          <a:p>
            <a:pPr marL="114300" lvl="0" indent="0">
              <a:lnSpc>
                <a:spcPct val="150000"/>
              </a:lnSpc>
              <a:buNone/>
            </a:pPr>
            <a:r>
              <a:rPr lang="es-ES_tradnl" sz="1200" dirty="0" smtClean="0"/>
              <a:t>4.  acabar </a:t>
            </a:r>
            <a:r>
              <a:rPr lang="es-ES_tradnl" sz="1200" dirty="0"/>
              <a:t>con </a:t>
            </a:r>
            <a:r>
              <a:rPr lang="es-ES_tradnl" sz="1200" dirty="0" smtClean="0"/>
              <a:t>_________________________________________________</a:t>
            </a:r>
            <a:endParaRPr lang="en-US" sz="1200" dirty="0"/>
          </a:p>
          <a:p>
            <a:pPr marL="114300" lvl="0" indent="0">
              <a:lnSpc>
                <a:spcPct val="150000"/>
              </a:lnSpc>
              <a:buNone/>
            </a:pPr>
            <a:r>
              <a:rPr lang="es-ES_tradnl" sz="1200" dirty="0" smtClean="0"/>
              <a:t>5.  tener vergüenza______________________________________________</a:t>
            </a:r>
            <a:endParaRPr lang="en-US" sz="1200" dirty="0"/>
          </a:p>
          <a:p>
            <a:pPr marL="114300" lvl="0" indent="0">
              <a:lnSpc>
                <a:spcPct val="150000"/>
              </a:lnSpc>
              <a:buNone/>
            </a:pPr>
            <a:r>
              <a:rPr lang="es-ES_tradnl" sz="1200" dirty="0" smtClean="0"/>
              <a:t>6.  lograr ______________________________________________________</a:t>
            </a:r>
            <a:endParaRPr lang="en-US" sz="1200" dirty="0"/>
          </a:p>
          <a:p>
            <a:pPr marL="114300" lvl="0" indent="0">
              <a:lnSpc>
                <a:spcPct val="150000"/>
              </a:lnSpc>
              <a:buNone/>
            </a:pPr>
            <a:r>
              <a:rPr lang="es-ES_tradnl" sz="1200" dirty="0" smtClean="0"/>
              <a:t>7.  sobrepoblación ______________________________________________</a:t>
            </a:r>
            <a:endParaRPr lang="en-US" sz="1200" dirty="0"/>
          </a:p>
          <a:p>
            <a:pPr marL="114300" lvl="0" indent="0">
              <a:lnSpc>
                <a:spcPct val="150000"/>
              </a:lnSpc>
              <a:buNone/>
            </a:pPr>
            <a:r>
              <a:rPr lang="es-ES_tradnl" sz="1200" dirty="0" smtClean="0"/>
              <a:t>8.  creencia ___________________________________________________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531895" y="1662226"/>
            <a:ext cx="16576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decrease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515769" y="1702361"/>
            <a:ext cx="16576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/>
              <a:t>disminución</a:t>
            </a:r>
            <a:endParaRPr lang="es-ES_tradnl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531894" y="1996327"/>
            <a:ext cx="2125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 be successful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515769" y="2064173"/>
            <a:ext cx="16576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/>
              <a:t>Ser exitoso/a</a:t>
            </a:r>
            <a:endParaRPr lang="es-ES_tradnl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684294" y="2379469"/>
            <a:ext cx="2125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 was here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489117" y="2748167"/>
            <a:ext cx="2125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 finish with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515769" y="2768912"/>
            <a:ext cx="16576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/>
              <a:t>Terminar con</a:t>
            </a:r>
            <a:endParaRPr lang="es-ES_tradnl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684294" y="3086721"/>
            <a:ext cx="2125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 be ashamed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515769" y="3107466"/>
            <a:ext cx="2224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/>
              <a:t>Estar avergonzado/a</a:t>
            </a:r>
            <a:endParaRPr lang="es-ES_tradnl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4221747" y="3425275"/>
            <a:ext cx="2125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 achieve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5804568" y="3446020"/>
            <a:ext cx="30907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r</a:t>
            </a:r>
            <a:r>
              <a:rPr lang="es-ES_tradnl" sz="1600" dirty="0" smtClean="0"/>
              <a:t>ealizar, alcanzar, llevar a cabo</a:t>
            </a:r>
            <a:endParaRPr lang="es-ES_tradnl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489117" y="3784574"/>
            <a:ext cx="2125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overpopulation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6515769" y="3763829"/>
            <a:ext cx="2392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s</a:t>
            </a:r>
            <a:r>
              <a:rPr lang="es-ES_tradnl" sz="1600" dirty="0" smtClean="0"/>
              <a:t>uperpoblaci</a:t>
            </a:r>
            <a:r>
              <a:rPr lang="es-ES_tradnl" sz="1600" dirty="0" smtClean="0"/>
              <a:t>ón</a:t>
            </a:r>
            <a:endParaRPr lang="es-ES_tradnl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390190" y="4102383"/>
            <a:ext cx="2125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belief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6189579" y="4135778"/>
            <a:ext cx="239287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/>
              <a:t>Idea, fe, convicci</a:t>
            </a:r>
            <a:r>
              <a:rPr lang="es-ES_tradnl" sz="1600" dirty="0" smtClean="0"/>
              <a:t>ón</a:t>
            </a:r>
          </a:p>
          <a:p>
            <a:r>
              <a:rPr lang="es-ES_tradnl" sz="1600" dirty="0" smtClean="0"/>
              <a:t>confianza</a:t>
            </a:r>
            <a:r>
              <a:rPr lang="es-ES_tradnl" sz="1600" dirty="0" smtClean="0"/>
              <a:t> </a:t>
            </a:r>
            <a:endParaRPr lang="es-ES_tradnl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65"/>
          <p:cNvSpPr txBox="1">
            <a:spLocks/>
          </p:cNvSpPr>
          <p:nvPr/>
        </p:nvSpPr>
        <p:spPr>
          <a:xfrm>
            <a:off x="909053" y="680105"/>
            <a:ext cx="7218947" cy="3731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0" i="0" u="none" strike="noStrike" cap="none">
                <a:solidFill>
                  <a:srgbClr val="FFFFFF"/>
                </a:solidFill>
                <a:highlight>
                  <a:srgbClr val="000000"/>
                </a:highlight>
                <a:latin typeface="Raleway"/>
                <a:ea typeface="Raleway"/>
                <a:cs typeface="Raleway"/>
                <a:sym typeface="Raleway"/>
              </a:defRPr>
            </a:lvl1pPr>
            <a:lvl2pPr marL="914400" marR="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0" i="0" u="none" strike="noStrike" cap="none">
                <a:solidFill>
                  <a:srgbClr val="FFFFFF"/>
                </a:solidFill>
                <a:highlight>
                  <a:srgbClr val="000000"/>
                </a:highlight>
                <a:latin typeface="Raleway"/>
                <a:ea typeface="Raleway"/>
                <a:cs typeface="Raleway"/>
                <a:sym typeface="Raleway"/>
              </a:defRPr>
            </a:lvl2pPr>
            <a:lvl3pPr marL="1371600" marR="0" lvl="2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0" i="0" u="none" strike="noStrike" cap="none">
                <a:solidFill>
                  <a:srgbClr val="FFFFFF"/>
                </a:solidFill>
                <a:highlight>
                  <a:srgbClr val="000000"/>
                </a:highlight>
                <a:latin typeface="Raleway"/>
                <a:ea typeface="Raleway"/>
                <a:cs typeface="Raleway"/>
                <a:sym typeface="Raleway"/>
              </a:defRPr>
            </a:lvl3pPr>
            <a:lvl4pPr marL="1828800" marR="0" lvl="3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0" i="0" u="none" strike="noStrike" cap="none">
                <a:solidFill>
                  <a:srgbClr val="FFFFFF"/>
                </a:solidFill>
                <a:highlight>
                  <a:srgbClr val="000000"/>
                </a:highlight>
                <a:latin typeface="Raleway"/>
                <a:ea typeface="Raleway"/>
                <a:cs typeface="Raleway"/>
                <a:sym typeface="Raleway"/>
              </a:defRPr>
            </a:lvl4pPr>
            <a:lvl5pPr marL="2286000" marR="0" lvl="4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0" i="0" u="none" strike="noStrike" cap="none">
                <a:solidFill>
                  <a:srgbClr val="FFFFFF"/>
                </a:solidFill>
                <a:highlight>
                  <a:srgbClr val="000000"/>
                </a:highlight>
                <a:latin typeface="Raleway"/>
                <a:ea typeface="Raleway"/>
                <a:cs typeface="Raleway"/>
                <a:sym typeface="Raleway"/>
              </a:defRPr>
            </a:lvl5pPr>
            <a:lvl6pPr marL="2743200" marR="0" lvl="5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0" i="0" u="none" strike="noStrike" cap="none">
                <a:solidFill>
                  <a:srgbClr val="FFFFFF"/>
                </a:solidFill>
                <a:highlight>
                  <a:srgbClr val="000000"/>
                </a:highlight>
                <a:latin typeface="Raleway"/>
                <a:ea typeface="Raleway"/>
                <a:cs typeface="Raleway"/>
                <a:sym typeface="Raleway"/>
              </a:defRPr>
            </a:lvl6pPr>
            <a:lvl7pPr marL="3200400" marR="0" lvl="6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0" i="0" u="none" strike="noStrike" cap="none">
                <a:solidFill>
                  <a:srgbClr val="FFFFFF"/>
                </a:solidFill>
                <a:highlight>
                  <a:srgbClr val="000000"/>
                </a:highlight>
                <a:latin typeface="Raleway"/>
                <a:ea typeface="Raleway"/>
                <a:cs typeface="Raleway"/>
                <a:sym typeface="Raleway"/>
              </a:defRPr>
            </a:lvl7pPr>
            <a:lvl8pPr marL="3657600" marR="0" lvl="7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0" i="0" u="none" strike="noStrike" cap="none">
                <a:solidFill>
                  <a:srgbClr val="FFFFFF"/>
                </a:solidFill>
                <a:highlight>
                  <a:srgbClr val="000000"/>
                </a:highlight>
                <a:latin typeface="Raleway"/>
                <a:ea typeface="Raleway"/>
                <a:cs typeface="Raleway"/>
                <a:sym typeface="Raleway"/>
              </a:defRPr>
            </a:lvl8pPr>
            <a:lvl9pPr marL="4114800" marR="0" lvl="8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  <a:defRPr sz="1800" b="0" i="0" u="none" strike="noStrike" cap="none">
                <a:solidFill>
                  <a:srgbClr val="FFFFFF"/>
                </a:solidFill>
                <a:highlight>
                  <a:srgbClr val="000000"/>
                </a:highlight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marL="114300" indent="0">
              <a:lnSpc>
                <a:spcPct val="200000"/>
              </a:lnSpc>
            </a:pPr>
            <a:r>
              <a:rPr lang="es-ES_tradnl" sz="1400" dirty="0" smtClean="0">
                <a:solidFill>
                  <a:srgbClr val="000000"/>
                </a:solidFill>
              </a:rPr>
              <a:t>                                      Traducción          </a:t>
            </a:r>
            <a:r>
              <a:rPr lang="es-ES_tradnl" sz="1400" dirty="0">
                <a:solidFill>
                  <a:srgbClr val="000000"/>
                </a:solidFill>
              </a:rPr>
              <a:t>	           </a:t>
            </a:r>
            <a:r>
              <a:rPr lang="es-ES_tradnl" sz="1400" dirty="0" smtClean="0">
                <a:solidFill>
                  <a:srgbClr val="000000"/>
                </a:solidFill>
              </a:rPr>
              <a:t> Sin</a:t>
            </a:r>
            <a:r>
              <a:rPr lang="es-ES_tradnl" sz="1400" dirty="0" smtClean="0">
                <a:solidFill>
                  <a:srgbClr val="000000"/>
                </a:solidFill>
              </a:rPr>
              <a:t>ónimo</a:t>
            </a:r>
            <a:r>
              <a:rPr lang="es-ES_tradnl" sz="1400" dirty="0" smtClean="0">
                <a:solidFill>
                  <a:srgbClr val="000000"/>
                </a:solidFill>
              </a:rPr>
              <a:t>	</a:t>
            </a:r>
            <a:r>
              <a:rPr lang="es-ES_tradnl" sz="1400" dirty="0" smtClean="0"/>
              <a:t> </a:t>
            </a:r>
            <a:endParaRPr lang="en-US" sz="1400" dirty="0" smtClean="0"/>
          </a:p>
          <a:p>
            <a:pPr lvl="0"/>
            <a:endParaRPr lang="es-ES_tradnl" sz="1600" dirty="0" smtClean="0">
              <a:solidFill>
                <a:srgbClr val="00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s-ES_tradnl" sz="1600" dirty="0" smtClean="0">
                <a:solidFill>
                  <a:srgbClr val="000000"/>
                </a:solidFill>
              </a:rPr>
              <a:t>tener </a:t>
            </a:r>
            <a:r>
              <a:rPr lang="es-ES_tradnl" sz="1600" dirty="0">
                <a:solidFill>
                  <a:srgbClr val="000000"/>
                </a:solidFill>
              </a:rPr>
              <a:t>ganas de </a:t>
            </a:r>
            <a:r>
              <a:rPr lang="es-ES_tradnl" sz="1600" dirty="0" smtClean="0">
                <a:solidFill>
                  <a:srgbClr val="000000"/>
                </a:solidFill>
              </a:rPr>
              <a:t>________________________________________________</a:t>
            </a:r>
            <a:endParaRPr lang="en-US" sz="1600" dirty="0">
              <a:solidFill>
                <a:srgbClr val="00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s-ES_tradnl" sz="1600" dirty="0">
                <a:solidFill>
                  <a:srgbClr val="000000"/>
                </a:solidFill>
              </a:rPr>
              <a:t>ordenador </a:t>
            </a:r>
            <a:r>
              <a:rPr lang="es-ES_tradnl" sz="1600" dirty="0" smtClean="0">
                <a:solidFill>
                  <a:srgbClr val="000000"/>
                </a:solidFill>
              </a:rPr>
              <a:t>____________________________________________________</a:t>
            </a:r>
            <a:endParaRPr lang="en-US" sz="1600" dirty="0">
              <a:solidFill>
                <a:srgbClr val="00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s-ES_tradnl" sz="1600" dirty="0">
                <a:solidFill>
                  <a:srgbClr val="000000"/>
                </a:solidFill>
              </a:rPr>
              <a:t>escasez de alimentos </a:t>
            </a:r>
            <a:r>
              <a:rPr lang="es-ES_tradnl" sz="1600" dirty="0" smtClean="0">
                <a:solidFill>
                  <a:srgbClr val="000000"/>
                </a:solidFill>
              </a:rPr>
              <a:t>___________________________________________</a:t>
            </a:r>
            <a:endParaRPr lang="en-US" sz="1600" dirty="0">
              <a:solidFill>
                <a:srgbClr val="00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s-ES_tradnl" sz="1600" dirty="0">
                <a:solidFill>
                  <a:srgbClr val="000000"/>
                </a:solidFill>
              </a:rPr>
              <a:t>facilitar </a:t>
            </a:r>
            <a:r>
              <a:rPr lang="es-ES_tradnl" sz="1600" dirty="0" smtClean="0">
                <a:solidFill>
                  <a:srgbClr val="000000"/>
                </a:solidFill>
              </a:rPr>
              <a:t>_______________________________________________________</a:t>
            </a:r>
            <a:endParaRPr lang="en-US" sz="1600" dirty="0">
              <a:solidFill>
                <a:srgbClr val="00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s-ES_tradnl" sz="1600" dirty="0">
                <a:solidFill>
                  <a:srgbClr val="000000"/>
                </a:solidFill>
              </a:rPr>
              <a:t>el </a:t>
            </a:r>
            <a:r>
              <a:rPr lang="es-ES_tradnl" sz="1600" dirty="0" smtClean="0">
                <a:solidFill>
                  <a:srgbClr val="000000"/>
                </a:solidFill>
              </a:rPr>
              <a:t>crecimiento__________________________________________________</a:t>
            </a:r>
            <a:endParaRPr lang="en-US" sz="1600" dirty="0">
              <a:solidFill>
                <a:srgbClr val="00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s-ES_tradnl" sz="1600" dirty="0">
                <a:solidFill>
                  <a:srgbClr val="000000"/>
                </a:solidFill>
              </a:rPr>
              <a:t>un taller </a:t>
            </a:r>
            <a:r>
              <a:rPr lang="es-ES_tradnl" sz="1600" dirty="0" smtClean="0">
                <a:solidFill>
                  <a:srgbClr val="000000"/>
                </a:solidFill>
              </a:rPr>
              <a:t>______________________________________________________</a:t>
            </a:r>
            <a:endParaRPr lang="en-US" sz="1600" dirty="0">
              <a:solidFill>
                <a:srgbClr val="00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s-ES_tradnl" sz="1600" dirty="0">
                <a:solidFill>
                  <a:srgbClr val="000000"/>
                </a:solidFill>
              </a:rPr>
              <a:t>castigado </a:t>
            </a:r>
            <a:r>
              <a:rPr lang="es-ES_tradnl" sz="1600" dirty="0" smtClean="0">
                <a:solidFill>
                  <a:srgbClr val="000000"/>
                </a:solidFill>
              </a:rPr>
              <a:t>_____________________________________________________</a:t>
            </a:r>
            <a:endParaRPr lang="en-US" sz="16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es-ES_tradnl" sz="1600" dirty="0" smtClean="0">
                <a:solidFill>
                  <a:srgbClr val="000000"/>
                </a:solidFill>
              </a:rPr>
              <a:t>disponible_____________________________________________________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2821" y="1450923"/>
            <a:ext cx="2125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 feel like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192295" y="1468863"/>
            <a:ext cx="16576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/>
              <a:t>querer</a:t>
            </a:r>
            <a:endParaRPr lang="es-ES_tradnl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852821" y="1807417"/>
            <a:ext cx="2125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computer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192295" y="1818894"/>
            <a:ext cx="16576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/>
              <a:t>computadora</a:t>
            </a:r>
            <a:endParaRPr lang="es-ES_tradnl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307347" y="2205581"/>
            <a:ext cx="2125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Food storage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978400" y="2205581"/>
            <a:ext cx="3042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/>
              <a:t>almacenamiento de alimentos</a:t>
            </a:r>
            <a:endParaRPr lang="es-ES_tradnl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2454442" y="2534902"/>
            <a:ext cx="2125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 help, facilitate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5085347" y="2598653"/>
            <a:ext cx="3042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a</a:t>
            </a:r>
            <a:r>
              <a:rPr lang="es-ES_tradnl" sz="1600" dirty="0" smtClean="0"/>
              <a:t>yudar, servir, socorrer </a:t>
            </a:r>
            <a:endParaRPr lang="es-ES_tradnl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2582779" y="2937207"/>
            <a:ext cx="2125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growth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4465053" y="2974471"/>
            <a:ext cx="3662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e</a:t>
            </a:r>
            <a:r>
              <a:rPr lang="es-ES_tradnl" sz="1600" dirty="0" smtClean="0"/>
              <a:t>l aumento, el desarrollo, la expansi</a:t>
            </a:r>
            <a:r>
              <a:rPr lang="es-ES_tradnl" sz="1600" dirty="0" smtClean="0"/>
              <a:t>ón</a:t>
            </a:r>
            <a:endParaRPr lang="es-ES_tradnl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454442" y="3300154"/>
            <a:ext cx="2125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workshop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4836694" y="3314527"/>
            <a:ext cx="3662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/>
              <a:t>Estudio, lugar de trabajo </a:t>
            </a:r>
            <a:endParaRPr lang="es-ES_tradnl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2454442" y="3682822"/>
            <a:ext cx="2125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punished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836694" y="3660591"/>
            <a:ext cx="3662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</a:t>
            </a:r>
            <a:r>
              <a:rPr lang="es-ES_tradnl" sz="1600" dirty="0" smtClean="0"/>
              <a:t>ar una lecci</a:t>
            </a:r>
            <a:r>
              <a:rPr lang="es-ES_tradnl" sz="1600" dirty="0" smtClean="0"/>
              <a:t>ón, enseñar</a:t>
            </a:r>
            <a:endParaRPr lang="es-ES_tradnl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2582779" y="4004499"/>
            <a:ext cx="2125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available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978400" y="4062647"/>
            <a:ext cx="3662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/>
              <a:t>libre</a:t>
            </a:r>
            <a:endParaRPr lang="es-ES_tradnl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8287" y="561473"/>
            <a:ext cx="7163292" cy="922422"/>
          </a:xfrm>
        </p:spPr>
        <p:txBody>
          <a:bodyPr/>
          <a:lstStyle/>
          <a:p>
            <a:r>
              <a:rPr lang="es-ES_tradnl" sz="1600" b="1" dirty="0"/>
              <a:t>II.  El subjuntivo y el subjuntivo imperfecto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s-ES_tradnl" sz="1600" dirty="0"/>
              <a:t>Escribe el subjuntivo, el indicativo, o el infinitivo en los blancos.  Fíjate en el tiempo de verbo.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1029368" y="1483895"/>
            <a:ext cx="7192211" cy="2893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s-ES_tradnl" dirty="0" smtClean="0">
                <a:latin typeface="Century Gothic"/>
                <a:cs typeface="Century Gothic"/>
              </a:rPr>
              <a:t>1.  Mis </a:t>
            </a:r>
            <a:r>
              <a:rPr lang="es-ES_tradnl" dirty="0">
                <a:latin typeface="Century Gothic"/>
                <a:cs typeface="Century Gothic"/>
              </a:rPr>
              <a:t>padres </a:t>
            </a:r>
            <a:r>
              <a:rPr lang="es-ES_tradnl" b="1" dirty="0">
                <a:latin typeface="Century Gothic"/>
                <a:cs typeface="Century Gothic"/>
              </a:rPr>
              <a:t>exigieron</a:t>
            </a:r>
            <a:r>
              <a:rPr lang="es-ES_tradnl" dirty="0">
                <a:latin typeface="Century Gothic"/>
                <a:cs typeface="Century Gothic"/>
              </a:rPr>
              <a:t> que ______________ mi tarea antes de salir. (hacer)</a:t>
            </a:r>
            <a:endParaRPr lang="en-US" dirty="0">
              <a:latin typeface="Century Gothic"/>
              <a:cs typeface="Century Gothic"/>
            </a:endParaRPr>
          </a:p>
          <a:p>
            <a:pPr lvl="0">
              <a:lnSpc>
                <a:spcPct val="150000"/>
              </a:lnSpc>
            </a:pPr>
            <a:r>
              <a:rPr lang="es-ES_tradnl" dirty="0" smtClean="0">
                <a:latin typeface="Century Gothic"/>
                <a:cs typeface="Century Gothic"/>
              </a:rPr>
              <a:t>2.  Si </a:t>
            </a:r>
            <a:r>
              <a:rPr lang="es-ES_tradnl" dirty="0">
                <a:latin typeface="Century Gothic"/>
                <a:cs typeface="Century Gothic"/>
              </a:rPr>
              <a:t>yo </a:t>
            </a:r>
            <a:r>
              <a:rPr lang="es-ES_tradnl" dirty="0" smtClean="0">
                <a:latin typeface="Century Gothic"/>
                <a:cs typeface="Century Gothic"/>
              </a:rPr>
              <a:t>__________________ </a:t>
            </a:r>
            <a:r>
              <a:rPr lang="es-ES_tradnl" dirty="0">
                <a:latin typeface="Century Gothic"/>
                <a:cs typeface="Century Gothic"/>
              </a:rPr>
              <a:t>el presidente, cambiaría las leyes de inmigración. (ser)</a:t>
            </a:r>
            <a:endParaRPr lang="en-US" dirty="0">
              <a:latin typeface="Century Gothic"/>
              <a:cs typeface="Century Gothic"/>
            </a:endParaRPr>
          </a:p>
          <a:p>
            <a:pPr lvl="0">
              <a:lnSpc>
                <a:spcPct val="150000"/>
              </a:lnSpc>
            </a:pPr>
            <a:r>
              <a:rPr lang="es-ES_tradnl" dirty="0" smtClean="0">
                <a:latin typeface="Century Gothic"/>
                <a:cs typeface="Century Gothic"/>
              </a:rPr>
              <a:t>3.  La </a:t>
            </a:r>
            <a:r>
              <a:rPr lang="es-ES_tradnl" dirty="0">
                <a:latin typeface="Century Gothic"/>
                <a:cs typeface="Century Gothic"/>
              </a:rPr>
              <a:t>maestra nos permite ___________________los celulares en la clase. (usar)</a:t>
            </a:r>
            <a:endParaRPr lang="en-US" dirty="0">
              <a:latin typeface="Century Gothic"/>
              <a:cs typeface="Century Gothic"/>
            </a:endParaRPr>
          </a:p>
          <a:p>
            <a:pPr lvl="0">
              <a:lnSpc>
                <a:spcPct val="150000"/>
              </a:lnSpc>
            </a:pPr>
            <a:r>
              <a:rPr lang="es-ES_tradnl" dirty="0" smtClean="0">
                <a:latin typeface="Century Gothic"/>
                <a:cs typeface="Century Gothic"/>
              </a:rPr>
              <a:t>4.  Me </a:t>
            </a:r>
            <a:r>
              <a:rPr lang="es-ES_tradnl" dirty="0">
                <a:latin typeface="Century Gothic"/>
                <a:cs typeface="Century Gothic"/>
              </a:rPr>
              <a:t>alegro de que tú _____________________ (venir)</a:t>
            </a:r>
            <a:endParaRPr lang="en-US" dirty="0">
              <a:latin typeface="Century Gothic"/>
              <a:cs typeface="Century Gothic"/>
            </a:endParaRPr>
          </a:p>
          <a:p>
            <a:pPr lvl="0">
              <a:lnSpc>
                <a:spcPct val="150000"/>
              </a:lnSpc>
            </a:pPr>
            <a:r>
              <a:rPr lang="es-ES_tradnl" b="1" dirty="0" smtClean="0">
                <a:latin typeface="Century Gothic"/>
                <a:cs typeface="Century Gothic"/>
              </a:rPr>
              <a:t>5.  Creo </a:t>
            </a:r>
            <a:r>
              <a:rPr lang="es-ES_tradnl" b="1" dirty="0">
                <a:latin typeface="Century Gothic"/>
                <a:cs typeface="Century Gothic"/>
              </a:rPr>
              <a:t>que</a:t>
            </a:r>
            <a:r>
              <a:rPr lang="es-ES_tradnl" dirty="0">
                <a:latin typeface="Century Gothic"/>
                <a:cs typeface="Century Gothic"/>
              </a:rPr>
              <a:t> ________ la verdad. (ser)</a:t>
            </a:r>
            <a:endParaRPr lang="en-US" dirty="0">
              <a:latin typeface="Century Gothic"/>
              <a:cs typeface="Century Gothic"/>
            </a:endParaRPr>
          </a:p>
          <a:p>
            <a:pPr lvl="0">
              <a:lnSpc>
                <a:spcPct val="150000"/>
              </a:lnSpc>
            </a:pPr>
            <a:r>
              <a:rPr lang="es-ES_tradnl" dirty="0" smtClean="0">
                <a:latin typeface="Century Gothic"/>
                <a:cs typeface="Century Gothic"/>
              </a:rPr>
              <a:t>6.  Mis </a:t>
            </a:r>
            <a:r>
              <a:rPr lang="es-ES_tradnl" dirty="0">
                <a:latin typeface="Century Gothic"/>
                <a:cs typeface="Century Gothic"/>
              </a:rPr>
              <a:t>padres insisten que yo ____________ a la fiesta. (ir)</a:t>
            </a:r>
            <a:endParaRPr lang="en-US" dirty="0">
              <a:latin typeface="Century Gothic"/>
              <a:cs typeface="Century Gothic"/>
            </a:endParaRPr>
          </a:p>
          <a:p>
            <a:pPr lvl="0">
              <a:lnSpc>
                <a:spcPct val="150000"/>
              </a:lnSpc>
            </a:pPr>
            <a:r>
              <a:rPr lang="es-ES_tradnl" dirty="0" smtClean="0">
                <a:latin typeface="Century Gothic"/>
                <a:cs typeface="Century Gothic"/>
              </a:rPr>
              <a:t>7.  Tus </a:t>
            </a:r>
            <a:r>
              <a:rPr lang="es-ES_tradnl" dirty="0">
                <a:latin typeface="Century Gothic"/>
                <a:cs typeface="Century Gothic"/>
              </a:rPr>
              <a:t>amigos querían que ____________ con ellos. (bailar)</a:t>
            </a:r>
            <a:endParaRPr lang="en-US" dirty="0">
              <a:latin typeface="Century Gothic"/>
              <a:cs typeface="Century Gothic"/>
            </a:endParaRPr>
          </a:p>
          <a:p>
            <a:pPr lvl="0">
              <a:lnSpc>
                <a:spcPct val="150000"/>
              </a:lnSpc>
            </a:pPr>
            <a:r>
              <a:rPr lang="es-ES_tradnl" dirty="0" smtClean="0">
                <a:latin typeface="Century Gothic"/>
                <a:cs typeface="Century Gothic"/>
              </a:rPr>
              <a:t>8.  La </a:t>
            </a:r>
            <a:r>
              <a:rPr lang="es-ES_tradnl" dirty="0">
                <a:latin typeface="Century Gothic"/>
                <a:cs typeface="Century Gothic"/>
              </a:rPr>
              <a:t>profesora no deja que los alumnos </a:t>
            </a:r>
            <a:r>
              <a:rPr lang="es-ES_tradnl" dirty="0" smtClean="0">
                <a:latin typeface="Century Gothic"/>
                <a:cs typeface="Century Gothic"/>
              </a:rPr>
              <a:t>_____________ </a:t>
            </a:r>
            <a:r>
              <a:rPr lang="es-ES_tradnl" dirty="0">
                <a:latin typeface="Century Gothic"/>
                <a:cs typeface="Century Gothic"/>
              </a:rPr>
              <a:t>en inglés. (hablar)</a:t>
            </a:r>
            <a:endParaRPr lang="en-US" dirty="0">
              <a:latin typeface="Century Gothic"/>
              <a:cs typeface="Century Gothic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89684" y="1483895"/>
            <a:ext cx="1510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 smtClean="0">
                <a:latin typeface="Century Gothic"/>
                <a:cs typeface="Century Gothic"/>
              </a:rPr>
              <a:t>haga</a:t>
            </a:r>
            <a:endParaRPr lang="es-ES_tradnl" sz="1600" b="1" dirty="0"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0610" y="1822449"/>
            <a:ext cx="1510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 smtClean="0">
                <a:latin typeface="Century Gothic"/>
                <a:cs typeface="Century Gothic"/>
              </a:rPr>
              <a:t>fuera</a:t>
            </a:r>
            <a:endParaRPr lang="es-ES_tradnl" sz="1600" b="1" dirty="0"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89684" y="2161003"/>
            <a:ext cx="1510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 smtClean="0">
                <a:latin typeface="Century Gothic"/>
                <a:cs typeface="Century Gothic"/>
              </a:rPr>
              <a:t>usar</a:t>
            </a:r>
            <a:endParaRPr lang="es-ES_tradnl" sz="1600" b="1" dirty="0"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21242" y="2482680"/>
            <a:ext cx="1510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 smtClean="0">
                <a:latin typeface="Century Gothic"/>
                <a:cs typeface="Century Gothic"/>
              </a:rPr>
              <a:t>vengas</a:t>
            </a:r>
            <a:endParaRPr lang="es-ES_tradnl" sz="1600" b="1" dirty="0">
              <a:latin typeface="Century Gothic"/>
              <a:cs typeface="Century Goth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12737" y="2821234"/>
            <a:ext cx="1510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 smtClean="0">
                <a:latin typeface="Century Gothic"/>
                <a:cs typeface="Century Gothic"/>
              </a:rPr>
              <a:t>es</a:t>
            </a:r>
            <a:endParaRPr lang="es-ES_tradnl" sz="1600" b="1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23369" y="3159788"/>
            <a:ext cx="1510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 smtClean="0">
                <a:latin typeface="Century Gothic"/>
                <a:cs typeface="Century Gothic"/>
              </a:rPr>
              <a:t>vaya</a:t>
            </a:r>
            <a:endParaRPr lang="es-ES_tradnl" sz="1600" b="1" dirty="0"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36211" y="3480789"/>
            <a:ext cx="1510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 smtClean="0">
                <a:latin typeface="Century Gothic"/>
                <a:cs typeface="Century Gothic"/>
              </a:rPr>
              <a:t>bailes</a:t>
            </a:r>
            <a:endParaRPr lang="es-ES_tradnl" sz="1600" b="1" dirty="0">
              <a:latin typeface="Century Gothic"/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31348" y="3802466"/>
            <a:ext cx="1510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b="1" dirty="0" smtClean="0">
                <a:latin typeface="Century Gothic"/>
                <a:cs typeface="Century Gothic"/>
              </a:rPr>
              <a:t>hablen</a:t>
            </a:r>
            <a:endParaRPr lang="es-ES_tradnl" sz="1600" b="1" dirty="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subTitle" idx="4294967295"/>
          </p:nvPr>
        </p:nvSpPr>
        <p:spPr>
          <a:xfrm>
            <a:off x="863341" y="1021157"/>
            <a:ext cx="5912143" cy="5403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8900" indent="0">
              <a:buNone/>
            </a:pPr>
            <a:r>
              <a:rPr lang="es-ES_tradnl" sz="1800" dirty="0"/>
              <a:t>Lee las siguientes oraciones y marca  “por” </a:t>
            </a:r>
            <a:r>
              <a:rPr lang="es-ES_tradnl" sz="1800" b="1" dirty="0"/>
              <a:t> </a:t>
            </a:r>
            <a:r>
              <a:rPr lang="es-ES_tradnl" sz="1800" dirty="0"/>
              <a:t>o  “para”.</a:t>
            </a:r>
            <a:endParaRPr lang="en-US" sz="1800" dirty="0"/>
          </a:p>
        </p:txBody>
      </p:sp>
      <p:sp>
        <p:nvSpPr>
          <p:cNvPr id="96" name="Shape 96"/>
          <p:cNvSpPr/>
          <p:nvPr/>
        </p:nvSpPr>
        <p:spPr>
          <a:xfrm>
            <a:off x="8033446" y="1466891"/>
            <a:ext cx="282436" cy="269679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7" name="Shape 97"/>
          <p:cNvGrpSpPr/>
          <p:nvPr/>
        </p:nvGrpSpPr>
        <p:grpSpPr>
          <a:xfrm>
            <a:off x="7640970" y="604855"/>
            <a:ext cx="674912" cy="589201"/>
            <a:chOff x="6654650" y="3665275"/>
            <a:chExt cx="409100" cy="409125"/>
          </a:xfrm>
        </p:grpSpPr>
        <p:sp>
          <p:nvSpPr>
            <p:cNvPr id="98" name="Shape 98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0" t="0" r="0" b="0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0" t="0" r="0" b="0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" name="Shape 100"/>
          <p:cNvGrpSpPr/>
          <p:nvPr/>
        </p:nvGrpSpPr>
        <p:grpSpPr>
          <a:xfrm rot="1056968">
            <a:off x="7485884" y="1268359"/>
            <a:ext cx="473242" cy="483982"/>
            <a:chOff x="570875" y="4322250"/>
            <a:chExt cx="443300" cy="443325"/>
          </a:xfrm>
        </p:grpSpPr>
        <p:sp>
          <p:nvSpPr>
            <p:cNvPr id="101" name="Shape 101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0" t="0" r="0" b="0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0" t="0" r="0" b="0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0" t="0" r="0" b="0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0" t="0" r="0" b="0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5" name="Shape 105"/>
          <p:cNvSpPr/>
          <p:nvPr/>
        </p:nvSpPr>
        <p:spPr>
          <a:xfrm rot="2466694">
            <a:off x="6982745" y="1103973"/>
            <a:ext cx="392403" cy="374680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Shape 106"/>
          <p:cNvSpPr/>
          <p:nvPr/>
        </p:nvSpPr>
        <p:spPr>
          <a:xfrm rot="-1609568">
            <a:off x="8668436" y="203323"/>
            <a:ext cx="282387" cy="269632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Shape 107"/>
          <p:cNvSpPr/>
          <p:nvPr/>
        </p:nvSpPr>
        <p:spPr>
          <a:xfrm rot="2926471">
            <a:off x="8662671" y="774140"/>
            <a:ext cx="211468" cy="201917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Shape 108"/>
          <p:cNvSpPr/>
          <p:nvPr/>
        </p:nvSpPr>
        <p:spPr>
          <a:xfrm rot="-1609175">
            <a:off x="7354669" y="638059"/>
            <a:ext cx="190566" cy="181959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83"/>
          <p:cNvSpPr txBox="1">
            <a:spLocks/>
          </p:cNvSpPr>
          <p:nvPr/>
        </p:nvSpPr>
        <p:spPr>
          <a:xfrm>
            <a:off x="1117341" y="522165"/>
            <a:ext cx="5321400" cy="6434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ES_tradnl" sz="2800" b="1" dirty="0" smtClean="0"/>
              <a:t>III.  Por y Para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863341" y="1466891"/>
            <a:ext cx="7452541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s-ES_tradnl" sz="1500" dirty="0" smtClean="0">
                <a:latin typeface="Century Gothic"/>
                <a:cs typeface="Century Gothic"/>
              </a:rPr>
              <a:t>1.  ¿</a:t>
            </a:r>
            <a:r>
              <a:rPr lang="es-ES_tradnl" sz="1500" dirty="0">
                <a:latin typeface="Century Gothic"/>
                <a:cs typeface="Century Gothic"/>
              </a:rPr>
              <a:t>Por qué fue Ud. al supermercado?  Fui _______los tomates.</a:t>
            </a:r>
            <a:endParaRPr lang="en-US" sz="1500" dirty="0">
              <a:latin typeface="Century Gothic"/>
              <a:cs typeface="Century Gothic"/>
            </a:endParaRPr>
          </a:p>
          <a:p>
            <a:pPr lvl="0">
              <a:lnSpc>
                <a:spcPct val="150000"/>
              </a:lnSpc>
            </a:pPr>
            <a:r>
              <a:rPr lang="es-ES_tradnl" sz="1500" dirty="0" smtClean="0">
                <a:latin typeface="Century Gothic"/>
                <a:cs typeface="Century Gothic"/>
              </a:rPr>
              <a:t>2.  Estudié ________cuatro </a:t>
            </a:r>
            <a:r>
              <a:rPr lang="es-ES_tradnl" sz="1500" dirty="0">
                <a:latin typeface="Century Gothic"/>
                <a:cs typeface="Century Gothic"/>
              </a:rPr>
              <a:t>horas.</a:t>
            </a:r>
            <a:endParaRPr lang="en-US" sz="1500" dirty="0">
              <a:latin typeface="Century Gothic"/>
              <a:cs typeface="Century Gothic"/>
            </a:endParaRPr>
          </a:p>
          <a:p>
            <a:pPr lvl="0">
              <a:lnSpc>
                <a:spcPct val="150000"/>
              </a:lnSpc>
            </a:pPr>
            <a:r>
              <a:rPr lang="es-ES_tradnl" sz="1500" dirty="0" smtClean="0">
                <a:latin typeface="Century Gothic"/>
                <a:cs typeface="Century Gothic"/>
              </a:rPr>
              <a:t>3.  __________una </a:t>
            </a:r>
            <a:r>
              <a:rPr lang="es-ES_tradnl" sz="1500" dirty="0">
                <a:latin typeface="Century Gothic"/>
                <a:cs typeface="Century Gothic"/>
              </a:rPr>
              <a:t>norteamericana, habla español bien.</a:t>
            </a:r>
            <a:endParaRPr lang="en-US" sz="1500" dirty="0">
              <a:latin typeface="Century Gothic"/>
              <a:cs typeface="Century Gothic"/>
            </a:endParaRPr>
          </a:p>
          <a:p>
            <a:pPr lvl="0">
              <a:lnSpc>
                <a:spcPct val="150000"/>
              </a:lnSpc>
            </a:pPr>
            <a:r>
              <a:rPr lang="es-ES_tradnl" sz="1500" dirty="0" smtClean="0">
                <a:latin typeface="Century Gothic"/>
                <a:cs typeface="Century Gothic"/>
              </a:rPr>
              <a:t>4.  Paco </a:t>
            </a:r>
            <a:r>
              <a:rPr lang="es-ES_tradnl" sz="1500" dirty="0">
                <a:latin typeface="Century Gothic"/>
                <a:cs typeface="Century Gothic"/>
              </a:rPr>
              <a:t>llamó y dijo que no puede trabajar hoy.  Yo voy a trabajar _______él.</a:t>
            </a:r>
            <a:endParaRPr lang="en-US" sz="1500" dirty="0">
              <a:latin typeface="Century Gothic"/>
              <a:cs typeface="Century Gothic"/>
            </a:endParaRPr>
          </a:p>
          <a:p>
            <a:pPr lvl="0">
              <a:lnSpc>
                <a:spcPct val="150000"/>
              </a:lnSpc>
            </a:pPr>
            <a:r>
              <a:rPr lang="es-ES_tradnl" sz="1500" dirty="0" smtClean="0">
                <a:latin typeface="Century Gothic"/>
                <a:cs typeface="Century Gothic"/>
              </a:rPr>
              <a:t>5.  Pagué </a:t>
            </a:r>
            <a:r>
              <a:rPr lang="es-ES_tradnl" sz="1500" dirty="0">
                <a:latin typeface="Century Gothic"/>
                <a:cs typeface="Century Gothic"/>
              </a:rPr>
              <a:t>dos mil dólares ________este anillo.</a:t>
            </a:r>
            <a:endParaRPr lang="en-US" sz="1500" dirty="0">
              <a:latin typeface="Century Gothic"/>
              <a:cs typeface="Century Gothic"/>
            </a:endParaRPr>
          </a:p>
          <a:p>
            <a:pPr lvl="0">
              <a:lnSpc>
                <a:spcPct val="150000"/>
              </a:lnSpc>
            </a:pPr>
            <a:r>
              <a:rPr lang="es-ES_tradnl" sz="1500" dirty="0" smtClean="0">
                <a:latin typeface="Century Gothic"/>
                <a:cs typeface="Century Gothic"/>
              </a:rPr>
              <a:t>6.  El </a:t>
            </a:r>
            <a:r>
              <a:rPr lang="es-ES_tradnl" sz="1500" dirty="0">
                <a:latin typeface="Century Gothic"/>
                <a:cs typeface="Century Gothic"/>
              </a:rPr>
              <a:t>avión sale  __________San Diego a las seis.</a:t>
            </a:r>
            <a:endParaRPr lang="en-US" sz="1500" dirty="0">
              <a:latin typeface="Century Gothic"/>
              <a:cs typeface="Century Gothic"/>
            </a:endParaRPr>
          </a:p>
          <a:p>
            <a:pPr lvl="0">
              <a:lnSpc>
                <a:spcPct val="150000"/>
              </a:lnSpc>
            </a:pPr>
            <a:r>
              <a:rPr lang="es-ES_tradnl" sz="1500" dirty="0" smtClean="0">
                <a:latin typeface="Century Gothic"/>
                <a:cs typeface="Century Gothic"/>
              </a:rPr>
              <a:t>7.  Este </a:t>
            </a:r>
            <a:r>
              <a:rPr lang="es-ES_tradnl" sz="1500" dirty="0">
                <a:latin typeface="Century Gothic"/>
                <a:cs typeface="Century Gothic"/>
              </a:rPr>
              <a:t>regalo es ___________Juan.</a:t>
            </a:r>
            <a:endParaRPr lang="en-US" sz="1500" dirty="0">
              <a:latin typeface="Century Gothic"/>
              <a:cs typeface="Century Gothic"/>
            </a:endParaRPr>
          </a:p>
          <a:p>
            <a:pPr lvl="0">
              <a:lnSpc>
                <a:spcPct val="150000"/>
              </a:lnSpc>
            </a:pPr>
            <a:r>
              <a:rPr lang="es-ES_tradnl" sz="1500" dirty="0" smtClean="0">
                <a:latin typeface="Century Gothic"/>
                <a:cs typeface="Century Gothic"/>
              </a:rPr>
              <a:t>8.  El </a:t>
            </a:r>
            <a:r>
              <a:rPr lang="es-ES_tradnl" sz="1500" dirty="0">
                <a:latin typeface="Century Gothic"/>
                <a:cs typeface="Century Gothic"/>
              </a:rPr>
              <a:t>perro corrió _________debajo de la mesa.</a:t>
            </a:r>
            <a:endParaRPr lang="en-US" sz="1500" dirty="0">
              <a:latin typeface="Century Gothic"/>
              <a:cs typeface="Century Gothic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986421" y="1516114"/>
            <a:ext cx="75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dirty="0" smtClean="0">
                <a:latin typeface="Arial Black"/>
                <a:cs typeface="Arial Black"/>
              </a:rPr>
              <a:t>por</a:t>
            </a:r>
            <a:endParaRPr lang="es-ES_tradnl" sz="1800" dirty="0">
              <a:latin typeface="Arial Black"/>
              <a:cs typeface="Arial Black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63558" y="1848363"/>
            <a:ext cx="75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dirty="0" smtClean="0">
                <a:latin typeface="Arial Black"/>
                <a:cs typeface="Arial Black"/>
              </a:rPr>
              <a:t>para</a:t>
            </a:r>
            <a:endParaRPr lang="es-ES_tradnl" sz="1800" dirty="0">
              <a:latin typeface="Arial Black"/>
              <a:cs typeface="Arial Black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88716" y="2214381"/>
            <a:ext cx="75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dirty="0">
                <a:latin typeface="Arial Black"/>
                <a:cs typeface="Arial Black"/>
              </a:rPr>
              <a:t>P</a:t>
            </a:r>
            <a:r>
              <a:rPr lang="es-ES_tradnl" sz="1800" dirty="0" smtClean="0">
                <a:latin typeface="Arial Black"/>
                <a:cs typeface="Arial Black"/>
              </a:rPr>
              <a:t>or</a:t>
            </a:r>
            <a:endParaRPr lang="es-ES_tradnl" sz="1800" dirty="0">
              <a:latin typeface="Arial Black"/>
              <a:cs typeface="Arial Black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96186" y="2583713"/>
            <a:ext cx="75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dirty="0" smtClean="0">
                <a:latin typeface="Arial Black"/>
                <a:cs typeface="Arial Black"/>
              </a:rPr>
              <a:t>por</a:t>
            </a:r>
            <a:endParaRPr lang="es-ES_tradnl" sz="1800" dirty="0">
              <a:latin typeface="Arial Black"/>
              <a:cs typeface="Arial Black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04902" y="2920779"/>
            <a:ext cx="75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dirty="0" smtClean="0">
                <a:latin typeface="Arial Black"/>
                <a:cs typeface="Arial Black"/>
              </a:rPr>
              <a:t>por</a:t>
            </a:r>
            <a:endParaRPr lang="es-ES_tradnl" sz="1800" dirty="0">
              <a:latin typeface="Arial Black"/>
              <a:cs typeface="Arial Black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22586" y="3278222"/>
            <a:ext cx="75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dirty="0" smtClean="0">
                <a:latin typeface="Arial Black"/>
                <a:cs typeface="Arial Black"/>
              </a:rPr>
              <a:t>para</a:t>
            </a:r>
            <a:endParaRPr lang="es-ES_tradnl" sz="1800" dirty="0">
              <a:latin typeface="Arial Black"/>
              <a:cs typeface="Arial Black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74986" y="3615288"/>
            <a:ext cx="75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dirty="0" smtClean="0">
                <a:latin typeface="Arial Black"/>
                <a:cs typeface="Arial Black"/>
              </a:rPr>
              <a:t>para</a:t>
            </a:r>
            <a:endParaRPr lang="es-ES_tradnl" sz="1800" dirty="0">
              <a:latin typeface="Arial Black"/>
              <a:cs typeface="Arial Black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23253" y="3947837"/>
            <a:ext cx="75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dirty="0" smtClean="0">
                <a:latin typeface="Arial Black"/>
                <a:cs typeface="Arial Black"/>
              </a:rPr>
              <a:t>por</a:t>
            </a:r>
            <a:endParaRPr lang="es-ES_tradnl" sz="1800" dirty="0"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1042737" y="1048150"/>
            <a:ext cx="2205789" cy="190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2000" dirty="0" smtClean="0"/>
              <a:t>SER y ESTAR</a:t>
            </a:r>
            <a:br>
              <a:rPr lang="en-US" sz="2000" dirty="0" smtClean="0"/>
            </a:br>
            <a:r>
              <a:rPr lang="es-ES_tradnl" sz="1600" dirty="0"/>
              <a:t>Lee las siguientes oraciones y marca </a:t>
            </a:r>
            <a:r>
              <a:rPr lang="es-ES_tradnl" sz="1600" dirty="0" smtClean="0"/>
              <a:t/>
            </a:r>
            <a:br>
              <a:rPr lang="es-ES_tradnl" sz="1600" dirty="0" smtClean="0"/>
            </a:br>
            <a:r>
              <a:rPr lang="es-ES_tradnl" sz="1600" dirty="0" smtClean="0"/>
              <a:t>la </a:t>
            </a:r>
            <a:r>
              <a:rPr lang="es-ES_tradnl" sz="1600" dirty="0"/>
              <a:t>forma correcta de   “ser” </a:t>
            </a:r>
            <a:r>
              <a:rPr lang="es-ES_tradnl" sz="1600" b="1" dirty="0"/>
              <a:t> </a:t>
            </a:r>
            <a:r>
              <a:rPr lang="es-ES_tradnl" sz="1600" dirty="0"/>
              <a:t>o  “estar”.</a:t>
            </a:r>
            <a:r>
              <a:rPr lang="en-US" sz="1600" dirty="0"/>
              <a:t> </a:t>
            </a:r>
            <a:endParaRPr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3248526" y="465353"/>
            <a:ext cx="569494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_tradnl" dirty="0">
                <a:latin typeface="Century Gothic"/>
                <a:cs typeface="Century Gothic"/>
              </a:rPr>
              <a:t>1,  La boda _________ a las tres.</a:t>
            </a:r>
            <a:endParaRPr lang="en-US" dirty="0">
              <a:latin typeface="Century Gothic"/>
              <a:cs typeface="Century Gothic"/>
            </a:endParaRPr>
          </a:p>
          <a:p>
            <a:pPr>
              <a:lnSpc>
                <a:spcPct val="200000"/>
              </a:lnSpc>
            </a:pPr>
            <a:r>
              <a:rPr lang="es-ES_tradnl" dirty="0">
                <a:latin typeface="Century Gothic"/>
                <a:cs typeface="Century Gothic"/>
              </a:rPr>
              <a:t>2.   Amelia __________ detrás de Ana en la línea.</a:t>
            </a:r>
            <a:endParaRPr lang="en-US" dirty="0">
              <a:latin typeface="Century Gothic"/>
              <a:cs typeface="Century Gothic"/>
            </a:endParaRPr>
          </a:p>
          <a:p>
            <a:pPr>
              <a:lnSpc>
                <a:spcPct val="200000"/>
              </a:lnSpc>
            </a:pPr>
            <a:r>
              <a:rPr lang="es-ES_tradnl" dirty="0">
                <a:latin typeface="Century Gothic"/>
                <a:cs typeface="Century Gothic"/>
              </a:rPr>
              <a:t>3.  Tú _________estudioso e inteligente.</a:t>
            </a:r>
            <a:endParaRPr lang="en-US" dirty="0">
              <a:latin typeface="Century Gothic"/>
              <a:cs typeface="Century Gothic"/>
            </a:endParaRPr>
          </a:p>
          <a:p>
            <a:pPr>
              <a:lnSpc>
                <a:spcPct val="200000"/>
              </a:lnSpc>
            </a:pPr>
            <a:r>
              <a:rPr lang="es-ES_tradnl" dirty="0">
                <a:latin typeface="Century Gothic"/>
                <a:cs typeface="Century Gothic"/>
              </a:rPr>
              <a:t>4.  Mis padres ___________ de Chile.</a:t>
            </a:r>
            <a:endParaRPr lang="en-US" dirty="0">
              <a:latin typeface="Century Gothic"/>
              <a:cs typeface="Century Gothic"/>
            </a:endParaRPr>
          </a:p>
          <a:p>
            <a:pPr>
              <a:lnSpc>
                <a:spcPct val="200000"/>
              </a:lnSpc>
            </a:pPr>
            <a:r>
              <a:rPr lang="es-ES_tradnl" dirty="0">
                <a:latin typeface="Century Gothic"/>
                <a:cs typeface="Century Gothic"/>
              </a:rPr>
              <a:t>5.  La mesa __________ de plástico.</a:t>
            </a:r>
            <a:endParaRPr lang="en-US" dirty="0">
              <a:latin typeface="Century Gothic"/>
              <a:cs typeface="Century Gothic"/>
            </a:endParaRPr>
          </a:p>
          <a:p>
            <a:pPr>
              <a:lnSpc>
                <a:spcPct val="200000"/>
              </a:lnSpc>
            </a:pPr>
            <a:r>
              <a:rPr lang="es-ES_tradnl" dirty="0">
                <a:latin typeface="Century Gothic"/>
                <a:cs typeface="Century Gothic"/>
              </a:rPr>
              <a:t>6.  ¿Vamos al centro?  Yo __________lista.</a:t>
            </a:r>
            <a:endParaRPr lang="en-US" dirty="0">
              <a:latin typeface="Century Gothic"/>
              <a:cs typeface="Century Gothic"/>
            </a:endParaRPr>
          </a:p>
          <a:p>
            <a:pPr>
              <a:lnSpc>
                <a:spcPct val="200000"/>
              </a:lnSpc>
            </a:pPr>
            <a:r>
              <a:rPr lang="es-ES_tradnl" dirty="0">
                <a:latin typeface="Century Gothic"/>
                <a:cs typeface="Century Gothic"/>
              </a:rPr>
              <a:t> 7.  Mi bisabuelo ___________muerto.</a:t>
            </a:r>
            <a:endParaRPr lang="en-US" dirty="0">
              <a:latin typeface="Century Gothic"/>
              <a:cs typeface="Century Gothic"/>
            </a:endParaRPr>
          </a:p>
          <a:p>
            <a:pPr>
              <a:lnSpc>
                <a:spcPct val="200000"/>
              </a:lnSpc>
            </a:pPr>
            <a:r>
              <a:rPr lang="es-ES_tradnl" dirty="0">
                <a:latin typeface="Century Gothic"/>
                <a:cs typeface="Century Gothic"/>
              </a:rPr>
              <a:t> 8.  Mis padres ___________ de vacaciones en Las Vegas ahora.</a:t>
            </a:r>
            <a:endParaRPr lang="en-US" dirty="0">
              <a:latin typeface="Century Gothic"/>
              <a:cs typeface="Century Gothic"/>
            </a:endParaRPr>
          </a:p>
          <a:p>
            <a:pPr>
              <a:lnSpc>
                <a:spcPct val="200000"/>
              </a:lnSpc>
            </a:pPr>
            <a:r>
              <a:rPr lang="es-ES_tradnl" dirty="0">
                <a:latin typeface="Century Gothic"/>
                <a:cs typeface="Century Gothic"/>
              </a:rPr>
              <a:t> 9.  Nosotros ____________reciclando mucho ahora.</a:t>
            </a:r>
            <a:endParaRPr lang="en-US" dirty="0">
              <a:latin typeface="Century Gothic"/>
              <a:cs typeface="Century Gothic"/>
            </a:endParaRPr>
          </a:p>
          <a:p>
            <a:pPr>
              <a:lnSpc>
                <a:spcPct val="200000"/>
              </a:lnSpc>
            </a:pPr>
            <a:r>
              <a:rPr lang="es-ES_tradnl" dirty="0">
                <a:latin typeface="Century Gothic"/>
                <a:cs typeface="Century Gothic"/>
              </a:rPr>
              <a:t> 10.  ¿Cómo ________ tu hermana?  Ella ______ muy simpática.</a:t>
            </a:r>
            <a:endParaRPr lang="en-US" dirty="0">
              <a:latin typeface="Century Gothic"/>
              <a:cs typeface="Century Gothic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21073" y="531314"/>
            <a:ext cx="75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dirty="0" smtClean="0">
                <a:latin typeface="Arial Black"/>
                <a:cs typeface="Arial Black"/>
              </a:rPr>
              <a:t>es</a:t>
            </a:r>
            <a:endParaRPr lang="es-ES_tradnl" sz="1800" dirty="0">
              <a:latin typeface="Arial Black"/>
              <a:cs typeface="Arial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74516" y="1048150"/>
            <a:ext cx="75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dirty="0" smtClean="0">
                <a:latin typeface="Arial Black"/>
                <a:cs typeface="Arial Black"/>
              </a:rPr>
              <a:t>est</a:t>
            </a:r>
            <a:r>
              <a:rPr lang="es-ES_tradnl" sz="1800" dirty="0" smtClean="0">
                <a:latin typeface="Arial Black"/>
                <a:cs typeface="Arial Black"/>
              </a:rPr>
              <a:t>á</a:t>
            </a:r>
            <a:endParaRPr lang="es-ES_tradnl" sz="1800" dirty="0">
              <a:latin typeface="Arial Black"/>
              <a:cs typeface="Arial Black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67221" y="1458566"/>
            <a:ext cx="75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dirty="0" smtClean="0">
                <a:latin typeface="Arial Black"/>
                <a:cs typeface="Arial Black"/>
              </a:rPr>
              <a:t>eres</a:t>
            </a:r>
            <a:endParaRPr lang="es-ES_tradnl" sz="1800" dirty="0">
              <a:latin typeface="Arial Black"/>
              <a:cs typeface="Arial Blac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54363" y="1827898"/>
            <a:ext cx="75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dirty="0" smtClean="0">
                <a:latin typeface="Arial Black"/>
                <a:cs typeface="Arial Black"/>
              </a:rPr>
              <a:t>son</a:t>
            </a:r>
            <a:endParaRPr lang="es-ES_tradnl" sz="1800" dirty="0">
              <a:latin typeface="Arial Black"/>
              <a:cs typeface="Arial Blac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1073" y="2272282"/>
            <a:ext cx="75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dirty="0" smtClean="0">
                <a:latin typeface="Arial Black"/>
                <a:cs typeface="Arial Black"/>
              </a:rPr>
              <a:t>es</a:t>
            </a:r>
            <a:endParaRPr lang="es-ES_tradnl" sz="1800" dirty="0">
              <a:latin typeface="Arial Black"/>
              <a:cs typeface="Arial Black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14058" y="2770584"/>
            <a:ext cx="980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dirty="0" smtClean="0">
                <a:latin typeface="Arial Black"/>
                <a:cs typeface="Arial Black"/>
              </a:rPr>
              <a:t>estoy</a:t>
            </a:r>
            <a:endParaRPr lang="es-ES_tradnl" sz="1800" dirty="0">
              <a:latin typeface="Arial Black"/>
              <a:cs typeface="Arial Black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95206" y="3123908"/>
            <a:ext cx="75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dirty="0" smtClean="0">
                <a:latin typeface="Arial Black"/>
                <a:cs typeface="Arial Black"/>
              </a:rPr>
              <a:t>est</a:t>
            </a:r>
            <a:r>
              <a:rPr lang="es-ES_tradnl" sz="1800" dirty="0" smtClean="0">
                <a:latin typeface="Arial Black"/>
                <a:cs typeface="Arial Black"/>
              </a:rPr>
              <a:t>á</a:t>
            </a:r>
            <a:endParaRPr lang="es-ES_tradnl" sz="1800" dirty="0">
              <a:latin typeface="Arial Black"/>
              <a:cs typeface="Arial Black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04452" y="3471662"/>
            <a:ext cx="987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dirty="0" smtClean="0">
                <a:latin typeface="Arial Black"/>
                <a:cs typeface="Arial Black"/>
              </a:rPr>
              <a:t>est</a:t>
            </a:r>
            <a:r>
              <a:rPr lang="es-ES_tradnl" sz="1800" dirty="0" smtClean="0">
                <a:latin typeface="Arial Black"/>
                <a:cs typeface="Arial Black"/>
              </a:rPr>
              <a:t>án</a:t>
            </a:r>
            <a:endParaRPr lang="es-ES_tradnl" sz="1800" dirty="0">
              <a:latin typeface="Arial Black"/>
              <a:cs typeface="Arial Black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63761" y="4025660"/>
            <a:ext cx="13409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500" dirty="0" smtClean="0">
                <a:latin typeface="Arial Black"/>
                <a:cs typeface="Arial Black"/>
              </a:rPr>
              <a:t>est</a:t>
            </a:r>
            <a:r>
              <a:rPr lang="es-ES_tradnl" sz="1500" dirty="0" smtClean="0">
                <a:latin typeface="Arial Black"/>
                <a:cs typeface="Arial Black"/>
              </a:rPr>
              <a:t>amos</a:t>
            </a:r>
            <a:endParaRPr lang="es-ES_tradnl" sz="1500" dirty="0">
              <a:latin typeface="Arial Black"/>
              <a:cs typeface="Arial Black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42095" y="4414838"/>
            <a:ext cx="75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dirty="0" smtClean="0">
                <a:latin typeface="Arial Black"/>
                <a:cs typeface="Arial Black"/>
              </a:rPr>
              <a:t>es</a:t>
            </a:r>
            <a:endParaRPr lang="es-ES_tradnl" sz="1800" dirty="0">
              <a:latin typeface="Arial Black"/>
              <a:cs typeface="Arial Black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33443" y="4414838"/>
            <a:ext cx="759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800" dirty="0" smtClean="0">
                <a:latin typeface="Arial Black"/>
                <a:cs typeface="Arial Black"/>
              </a:rPr>
              <a:t>es</a:t>
            </a:r>
            <a:endParaRPr lang="es-ES_tradnl" sz="1800" dirty="0"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Florizel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464</Words>
  <Application>Microsoft Macintosh PowerPoint</Application>
  <PresentationFormat>On-screen Show (16:9)</PresentationFormat>
  <Paragraphs>113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Raleway</vt:lpstr>
      <vt:lpstr>Abril Fatface</vt:lpstr>
      <vt:lpstr>Florizel template</vt:lpstr>
      <vt:lpstr>Español 5AP</vt:lpstr>
      <vt:lpstr>Vocabulario</vt:lpstr>
      <vt:lpstr>PowerPoint Presentation</vt:lpstr>
      <vt:lpstr>II.  El subjuntivo y el subjuntivo imperfecto Escribe el subjuntivo, el indicativo, o el infinitivo en los blancos.  Fíjate en el tiempo de verbo. </vt:lpstr>
      <vt:lpstr>PowerPoint Presentation</vt:lpstr>
      <vt:lpstr>SER y ESTAR Lee las siguientes oraciones y marca  la forma correcta de   “ser”  o  “estar”.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5AP</dc:title>
  <cp:lastModifiedBy>ITD</cp:lastModifiedBy>
  <cp:revision>9</cp:revision>
  <dcterms:modified xsi:type="dcterms:W3CDTF">2018-05-09T02:08:02Z</dcterms:modified>
</cp:coreProperties>
</file>