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348" r:id="rId2"/>
    <p:sldId id="349" r:id="rId3"/>
    <p:sldId id="357" r:id="rId4"/>
    <p:sldId id="351" r:id="rId5"/>
    <p:sldId id="352" r:id="rId6"/>
    <p:sldId id="353" r:id="rId7"/>
    <p:sldId id="354" r:id="rId8"/>
    <p:sldId id="355" r:id="rId9"/>
    <p:sldId id="3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/>
    <p:restoredTop sz="94700"/>
  </p:normalViewPr>
  <p:slideViewPr>
    <p:cSldViewPr snapToGrid="0" snapToObjects="1">
      <p:cViewPr>
        <p:scale>
          <a:sx n="75" d="100"/>
          <a:sy n="75" d="100"/>
        </p:scale>
        <p:origin x="-54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80092-425F-7148-9B63-38853B3927A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BBA9F-4297-6943-BBEE-93DCF223D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7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BBA9F-4297-6943-BBEE-93DCF223DB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6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26,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Century Gothic"/>
                <a:cs typeface="Century Gothic"/>
              </a:rPr>
              <a:t>If Clauses</a:t>
            </a:r>
            <a:endParaRPr lang="en-US" sz="60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015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Century Gothic"/>
                <a:cs typeface="Century Gothic"/>
              </a:rPr>
              <a:t>IF CLAUSES</a:t>
            </a:r>
            <a:endParaRPr lang="en-US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170664"/>
            <a:ext cx="7312719" cy="3955499"/>
          </a:xfrm>
        </p:spPr>
        <p:txBody>
          <a:bodyPr>
            <a:normAutofit/>
          </a:bodyPr>
          <a:lstStyle/>
          <a:p>
            <a:r>
              <a:rPr lang="es-ES_tradnl" dirty="0"/>
              <a:t>To </a:t>
            </a:r>
            <a:r>
              <a:rPr lang="es-ES_tradnl" dirty="0" err="1"/>
              <a:t>create</a:t>
            </a:r>
            <a:r>
              <a:rPr lang="es-ES_tradnl" dirty="0"/>
              <a:t> “</a:t>
            </a:r>
            <a:r>
              <a:rPr lang="es-ES_tradnl" dirty="0" err="1"/>
              <a:t>if</a:t>
            </a:r>
            <a:r>
              <a:rPr lang="es-ES_tradnl" dirty="0"/>
              <a:t>… </a:t>
            </a:r>
            <a:r>
              <a:rPr lang="es-ES_tradnl" dirty="0" err="1"/>
              <a:t>then</a:t>
            </a:r>
            <a:r>
              <a:rPr lang="es-ES_tradnl" dirty="0"/>
              <a:t>” </a:t>
            </a:r>
            <a:r>
              <a:rPr lang="es-ES_tradnl" dirty="0" err="1"/>
              <a:t>sentences</a:t>
            </a:r>
            <a:r>
              <a:rPr lang="es-ES_tradnl" dirty="0"/>
              <a:t> in </a:t>
            </a:r>
            <a:r>
              <a:rPr lang="es-ES_tradnl" dirty="0" err="1"/>
              <a:t>Spanish</a:t>
            </a:r>
            <a:r>
              <a:rPr lang="es-ES_tradnl" dirty="0"/>
              <a:t>, </a:t>
            </a:r>
            <a:r>
              <a:rPr lang="es-ES_tradnl" dirty="0" err="1"/>
              <a:t>we</a:t>
            </a:r>
            <a:r>
              <a:rPr lang="es-ES_tradnl" dirty="0"/>
              <a:t> use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smtClean="0">
                <a:solidFill>
                  <a:srgbClr val="FF0000"/>
                </a:solidFill>
              </a:rPr>
              <a:t>PAST SUBJUNCTIVE </a:t>
            </a:r>
            <a:r>
              <a:rPr lang="es-ES_tradnl" dirty="0" smtClean="0"/>
              <a:t>tense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if</a:t>
            </a:r>
            <a:r>
              <a:rPr lang="es-ES_tradnl" dirty="0"/>
              <a:t> </a:t>
            </a:r>
            <a:r>
              <a:rPr lang="es-ES_tradnl" dirty="0" err="1"/>
              <a:t>part</a:t>
            </a:r>
            <a:r>
              <a:rPr lang="es-ES_tradnl" dirty="0"/>
              <a:t> and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smtClean="0">
                <a:solidFill>
                  <a:srgbClr val="FF0000"/>
                </a:solidFill>
              </a:rPr>
              <a:t>CONDITIONAL</a:t>
            </a:r>
            <a:r>
              <a:rPr lang="es-ES_tradnl" dirty="0" smtClean="0"/>
              <a:t> tense </a:t>
            </a:r>
            <a:r>
              <a:rPr lang="es-ES_tradnl" dirty="0" err="1"/>
              <a:t>for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would</a:t>
            </a:r>
            <a:r>
              <a:rPr lang="es-ES_tradnl" dirty="0"/>
              <a:t> </a:t>
            </a:r>
            <a:r>
              <a:rPr lang="es-ES_tradnl" dirty="0" err="1"/>
              <a:t>part</a:t>
            </a:r>
            <a:r>
              <a:rPr lang="es-ES_tradn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5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formula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3489" y="2413338"/>
            <a:ext cx="7397125" cy="1798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s-ES_tradnl" b="1" dirty="0" smtClean="0"/>
              <a:t>________  </a:t>
            </a:r>
            <a:r>
              <a:rPr lang="es-ES_tradnl" b="1" dirty="0"/>
              <a:t>+  </a:t>
            </a:r>
            <a:r>
              <a:rPr lang="es-ES_tradnl" b="1" dirty="0" smtClean="0"/>
              <a:t>_______________________</a:t>
            </a:r>
            <a:r>
              <a:rPr lang="es-ES_tradnl" sz="3200" b="1" dirty="0"/>
              <a:t>, </a:t>
            </a:r>
            <a:r>
              <a:rPr lang="es-ES_tradnl" b="1" dirty="0"/>
              <a:t> </a:t>
            </a:r>
            <a:r>
              <a:rPr lang="es-ES_tradnl" b="1" dirty="0" smtClean="0"/>
              <a:t>__________________________</a:t>
            </a:r>
            <a:endParaRPr lang="en-US" b="1" dirty="0"/>
          </a:p>
          <a:p>
            <a:pPr>
              <a:lnSpc>
                <a:spcPct val="130000"/>
              </a:lnSpc>
            </a:pPr>
            <a:r>
              <a:rPr lang="es-ES_tradnl" b="1" dirty="0"/>
              <a:t>                   </a:t>
            </a:r>
            <a:endParaRPr lang="es-ES_tradnl" b="1" dirty="0" smtClean="0"/>
          </a:p>
          <a:p>
            <a:pPr>
              <a:lnSpc>
                <a:spcPct val="130000"/>
              </a:lnSpc>
            </a:pPr>
            <a:r>
              <a:rPr lang="es-ES_tradnl" b="1" dirty="0" smtClean="0"/>
              <a:t> </a:t>
            </a:r>
            <a:r>
              <a:rPr lang="es-ES_tradnl" b="1" dirty="0"/>
              <a:t>O </a:t>
            </a:r>
            <a:endParaRPr lang="en-US" b="1" dirty="0"/>
          </a:p>
          <a:p>
            <a:pPr>
              <a:lnSpc>
                <a:spcPct val="130000"/>
              </a:lnSpc>
            </a:pPr>
            <a:r>
              <a:rPr lang="es-ES_tradnl" b="1" dirty="0" smtClean="0"/>
              <a:t> _______________________  ________  __________________________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90263" y="2655315"/>
            <a:ext cx="2486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Imperfecto</a:t>
            </a:r>
            <a:r>
              <a:rPr lang="en-US" sz="2400" b="1" dirty="0" smtClean="0">
                <a:solidFill>
                  <a:schemeClr val="tx2"/>
                </a:solidFill>
              </a:rPr>
              <a:t> de </a:t>
            </a:r>
            <a:r>
              <a:rPr lang="en-US" sz="2400" b="1" dirty="0" err="1" smtClean="0">
                <a:solidFill>
                  <a:schemeClr val="tx2"/>
                </a:solidFill>
              </a:rPr>
              <a:t>subjuntivo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6663" y="2655315"/>
            <a:ext cx="248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El </a:t>
            </a:r>
            <a:r>
              <a:rPr lang="es-ES_tradnl" sz="2400" b="1" dirty="0" smtClean="0">
                <a:solidFill>
                  <a:schemeClr val="tx2"/>
                </a:solidFill>
              </a:rPr>
              <a:t>condicional</a:t>
            </a:r>
            <a:endParaRPr lang="es-ES_tradnl" sz="24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9596" y="3750627"/>
            <a:ext cx="248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El </a:t>
            </a:r>
            <a:r>
              <a:rPr lang="en-US" sz="2400" b="1" dirty="0" err="1" smtClean="0">
                <a:solidFill>
                  <a:schemeClr val="tx2"/>
                </a:solidFill>
              </a:rPr>
              <a:t>condicional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9596" y="2609149"/>
            <a:ext cx="94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3855" y="3775582"/>
            <a:ext cx="94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</a:rPr>
              <a:t>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6663" y="3638712"/>
            <a:ext cx="2486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Imperfecto</a:t>
            </a:r>
            <a:r>
              <a:rPr lang="en-US" sz="2400" b="1" dirty="0" smtClean="0">
                <a:solidFill>
                  <a:schemeClr val="tx2"/>
                </a:solidFill>
              </a:rPr>
              <a:t> de </a:t>
            </a:r>
            <a:r>
              <a:rPr lang="en-US" sz="2400" b="1" dirty="0" err="1" smtClean="0">
                <a:solidFill>
                  <a:schemeClr val="tx2"/>
                </a:solidFill>
              </a:rPr>
              <a:t>subjuntivo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66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entury Gothic"/>
                <a:cs typeface="Century Gothic"/>
              </a:rPr>
              <a:t>Past Subjunctive Conjugation</a:t>
            </a:r>
            <a:endParaRPr lang="en-US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Start with the </a:t>
            </a:r>
            <a:r>
              <a:rPr lang="en-US" dirty="0" err="1" smtClean="0">
                <a:solidFill>
                  <a:srgbClr val="FF0000"/>
                </a:solidFill>
              </a:rPr>
              <a:t>ellos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form of the verb in the </a:t>
            </a:r>
            <a:r>
              <a:rPr lang="en-US" dirty="0" err="1" smtClean="0">
                <a:solidFill>
                  <a:srgbClr val="FF0000"/>
                </a:solidFill>
              </a:rPr>
              <a:t>preterite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tense.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Drop the </a:t>
            </a:r>
            <a:r>
              <a:rPr lang="en-US" dirty="0" err="1" smtClean="0">
                <a:solidFill>
                  <a:srgbClr val="FF0000"/>
                </a:solidFill>
              </a:rPr>
              <a:t>ron</a:t>
            </a:r>
            <a:r>
              <a:rPr lang="en-US" u="sng" dirty="0" smtClean="0"/>
              <a:t>.</a:t>
            </a: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Add the cheerleader/Lady Gaga endings: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	-´</a:t>
            </a:r>
            <a:r>
              <a:rPr lang="en-US" dirty="0" err="1" smtClean="0">
                <a:solidFill>
                  <a:srgbClr val="FF0000"/>
                </a:solidFill>
              </a:rPr>
              <a:t>ramos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as</a:t>
            </a:r>
            <a:r>
              <a:rPr lang="en-US" dirty="0" smtClean="0">
                <a:solidFill>
                  <a:srgbClr val="FF0000"/>
                </a:solidFill>
              </a:rPr>
              <a:t>	-</a:t>
            </a:r>
            <a:r>
              <a:rPr lang="en-US" dirty="0" err="1" smtClean="0">
                <a:solidFill>
                  <a:srgbClr val="FF0000"/>
                </a:solidFill>
              </a:rPr>
              <a:t>rais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	-ran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1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Century Gothic"/>
                <a:cs typeface="Century Gothic"/>
              </a:rPr>
              <a:t>Conditional Conjugation</a:t>
            </a:r>
            <a:endParaRPr lang="en-US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Start with the </a:t>
            </a:r>
            <a:r>
              <a:rPr lang="en-US" dirty="0" smtClean="0">
                <a:solidFill>
                  <a:srgbClr val="FF0000"/>
                </a:solidFill>
              </a:rPr>
              <a:t>infinitive </a:t>
            </a:r>
            <a:r>
              <a:rPr lang="en-US" dirty="0" smtClean="0"/>
              <a:t>verb.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Check for </a:t>
            </a:r>
            <a:r>
              <a:rPr lang="en-US" dirty="0" smtClean="0">
                <a:solidFill>
                  <a:srgbClr val="FF0000"/>
                </a:solidFill>
              </a:rPr>
              <a:t>irregulars</a:t>
            </a:r>
            <a:r>
              <a:rPr lang="en-US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Add these endings:</a:t>
            </a:r>
          </a:p>
          <a:p>
            <a:pPr lvl="1"/>
            <a:r>
              <a:rPr lang="en-US" u="sng" dirty="0" err="1" smtClean="0">
                <a:solidFill>
                  <a:srgbClr val="FF0000"/>
                </a:solidFill>
              </a:rPr>
              <a:t>ía</a:t>
            </a:r>
            <a:r>
              <a:rPr lang="en-US" dirty="0" smtClean="0">
                <a:solidFill>
                  <a:srgbClr val="FF0000"/>
                </a:solidFill>
              </a:rPr>
              <a:t>		-</a:t>
            </a:r>
            <a:r>
              <a:rPr lang="en-US" u="sng" dirty="0" err="1" smtClean="0">
                <a:solidFill>
                  <a:srgbClr val="FF0000"/>
                </a:solidFill>
              </a:rPr>
              <a:t>íamos</a:t>
            </a:r>
            <a:endParaRPr lang="en-US" u="sng" dirty="0" smtClean="0">
              <a:solidFill>
                <a:srgbClr val="FF0000"/>
              </a:solidFill>
            </a:endParaRPr>
          </a:p>
          <a:p>
            <a:pPr lvl="1"/>
            <a:r>
              <a:rPr lang="en-US" u="sng" dirty="0" err="1" smtClean="0">
                <a:solidFill>
                  <a:srgbClr val="FF0000"/>
                </a:solidFill>
              </a:rPr>
              <a:t>ías</a:t>
            </a:r>
            <a:r>
              <a:rPr lang="en-US" dirty="0" smtClean="0">
                <a:solidFill>
                  <a:srgbClr val="FF0000"/>
                </a:solidFill>
              </a:rPr>
              <a:t>	-</a:t>
            </a:r>
            <a:r>
              <a:rPr lang="en-US" u="sng" dirty="0" err="1" smtClean="0">
                <a:solidFill>
                  <a:srgbClr val="FF0000"/>
                </a:solidFill>
              </a:rPr>
              <a:t>íais</a:t>
            </a:r>
            <a:endParaRPr lang="en-US" u="sng" dirty="0" smtClean="0">
              <a:solidFill>
                <a:srgbClr val="FF0000"/>
              </a:solidFill>
            </a:endParaRPr>
          </a:p>
          <a:p>
            <a:pPr lvl="1"/>
            <a:r>
              <a:rPr lang="en-US" u="sng" dirty="0" err="1" smtClean="0">
                <a:solidFill>
                  <a:srgbClr val="FF0000"/>
                </a:solidFill>
              </a:rPr>
              <a:t>Ía</a:t>
            </a:r>
            <a:r>
              <a:rPr lang="en-US" u="sng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u="sng" dirty="0" smtClean="0">
                <a:solidFill>
                  <a:srgbClr val="FF0000"/>
                </a:solidFill>
              </a:rPr>
              <a:t>-</a:t>
            </a:r>
            <a:r>
              <a:rPr lang="en-US" u="sng" dirty="0" err="1" smtClean="0">
                <a:solidFill>
                  <a:srgbClr val="FF0000"/>
                </a:solidFill>
              </a:rPr>
              <a:t>ían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5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latin typeface="Century Gothic"/>
                <a:cs typeface="Century Gothic"/>
              </a:rPr>
              <a:t>Ejemplos</a:t>
            </a:r>
            <a:endParaRPr lang="en-US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1450"/>
            <a:ext cx="6777317" cy="3508977"/>
          </a:xfrm>
        </p:spPr>
        <p:txBody>
          <a:bodyPr>
            <a:normAutofit fontScale="92500" lnSpcReduction="20000"/>
          </a:bodyPr>
          <a:lstStyle/>
          <a:p>
            <a:pPr marL="525780" lvl="0" indent="-457200">
              <a:buFont typeface="+mj-lt"/>
              <a:buAutoNum type="arabicPeriod"/>
            </a:pPr>
            <a:r>
              <a:rPr lang="es-ES_tradnl" dirty="0" smtClean="0"/>
              <a:t>Si </a:t>
            </a:r>
            <a:r>
              <a:rPr lang="es-ES_tradnl" dirty="0"/>
              <a:t>yo </a:t>
            </a:r>
            <a:r>
              <a:rPr lang="es-ES_tradnl" u="sng" dirty="0"/>
              <a:t>tuviera</a:t>
            </a:r>
            <a:r>
              <a:rPr lang="es-ES_tradnl" dirty="0"/>
              <a:t> un millón dólares, yo te </a:t>
            </a:r>
            <a:r>
              <a:rPr lang="es-ES_tradnl" u="sng" dirty="0"/>
              <a:t>compraría</a:t>
            </a:r>
            <a:r>
              <a:rPr lang="es-ES_tradnl" dirty="0"/>
              <a:t> una casa nueva.</a:t>
            </a:r>
            <a:endParaRPr lang="en-US" b="1" dirty="0"/>
          </a:p>
          <a:p>
            <a:pPr marL="525780" indent="-457200">
              <a:buFont typeface="+mj-lt"/>
              <a:buAutoNum type="arabicPeriod"/>
            </a:pPr>
            <a:r>
              <a:rPr lang="es-ES_tradnl" dirty="0" smtClean="0"/>
              <a:t>Si </a:t>
            </a:r>
            <a:r>
              <a:rPr lang="es-ES_tradnl" dirty="0"/>
              <a:t>yo </a:t>
            </a:r>
            <a:r>
              <a:rPr lang="es-ES_tradnl" u="sng" dirty="0"/>
              <a:t>pudiera</a:t>
            </a:r>
            <a:r>
              <a:rPr lang="es-ES_tradnl" dirty="0"/>
              <a:t>, yo te </a:t>
            </a:r>
            <a:r>
              <a:rPr lang="es-ES_tradnl" u="sng" dirty="0"/>
              <a:t>traería</a:t>
            </a:r>
            <a:r>
              <a:rPr lang="es-ES_tradnl" dirty="0"/>
              <a:t> la sopa de pollo.</a:t>
            </a:r>
            <a:endParaRPr lang="en-US" b="1" dirty="0"/>
          </a:p>
          <a:p>
            <a:pPr marL="525780" indent="-457200">
              <a:buFont typeface="+mj-lt"/>
              <a:buAutoNum type="arabicPeriod"/>
            </a:pPr>
            <a:r>
              <a:rPr lang="es-ES_tradnl" dirty="0" smtClean="0"/>
              <a:t>Si </a:t>
            </a:r>
            <a:r>
              <a:rPr lang="es-ES_tradnl" dirty="0"/>
              <a:t>mis padres </a:t>
            </a:r>
            <a:r>
              <a:rPr lang="es-ES_tradnl" u="sng" dirty="0"/>
              <a:t>supieran</a:t>
            </a:r>
            <a:r>
              <a:rPr lang="es-ES_tradnl" dirty="0"/>
              <a:t> lo que tengo en mi teléfono, ellos no me permitirían tenerlo.</a:t>
            </a:r>
            <a:endParaRPr lang="en-US" b="1" dirty="0"/>
          </a:p>
          <a:p>
            <a:pPr marL="525780" indent="-457200">
              <a:buFont typeface="+mj-lt"/>
              <a:buAutoNum type="arabicPeriod"/>
            </a:pPr>
            <a:r>
              <a:rPr lang="es-ES_tradnl" dirty="0" smtClean="0"/>
              <a:t>Si </a:t>
            </a:r>
            <a:r>
              <a:rPr lang="es-ES_tradnl" dirty="0"/>
              <a:t>tú </a:t>
            </a:r>
            <a:r>
              <a:rPr lang="es-ES_tradnl" u="sng" dirty="0"/>
              <a:t>tuvieras</a:t>
            </a:r>
            <a:r>
              <a:rPr lang="es-ES_tradnl" dirty="0"/>
              <a:t> un perro, yo </a:t>
            </a:r>
            <a:r>
              <a:rPr lang="es-ES_tradnl" u="sng" dirty="0"/>
              <a:t>querría </a:t>
            </a:r>
            <a:r>
              <a:rPr lang="es-ES_tradnl" dirty="0"/>
              <a:t>pasar más tiempo en tu casa.</a:t>
            </a:r>
            <a:endParaRPr lang="en-US" b="1" dirty="0"/>
          </a:p>
          <a:p>
            <a:pPr marL="525780" indent="-457200">
              <a:buFont typeface="+mj-lt"/>
              <a:buAutoNum type="arabicPeriod"/>
            </a:pPr>
            <a:r>
              <a:rPr lang="es-ES_tradnl" dirty="0" smtClean="0"/>
              <a:t>Nosotros </a:t>
            </a:r>
            <a:r>
              <a:rPr lang="es-ES_tradnl" u="sng" dirty="0"/>
              <a:t>seríamos</a:t>
            </a:r>
            <a:r>
              <a:rPr lang="es-ES_tradnl" dirty="0"/>
              <a:t> amigos si </a:t>
            </a:r>
            <a:r>
              <a:rPr lang="es-ES_tradnl" u="sng" dirty="0"/>
              <a:t>pasáramos </a:t>
            </a:r>
            <a:r>
              <a:rPr lang="es-ES_tradnl" dirty="0"/>
              <a:t> más tiempo juntos.</a:t>
            </a:r>
            <a:endParaRPr lang="en-US" b="1" dirty="0"/>
          </a:p>
          <a:p>
            <a:pPr marL="525780" indent="-457200">
              <a:buFont typeface="+mj-lt"/>
              <a:buAutoNum type="arabicPeriod"/>
            </a:pPr>
            <a:r>
              <a:rPr lang="es-ES_tradnl" dirty="0" smtClean="0"/>
              <a:t>Los </a:t>
            </a:r>
            <a:r>
              <a:rPr lang="es-ES_tradnl" dirty="0"/>
              <a:t>estudiantes </a:t>
            </a:r>
            <a:r>
              <a:rPr lang="es-ES_tradnl" u="sng" dirty="0"/>
              <a:t>sacarían</a:t>
            </a:r>
            <a:r>
              <a:rPr lang="es-ES_tradnl" dirty="0"/>
              <a:t> buenas notas si ellos </a:t>
            </a:r>
            <a:r>
              <a:rPr lang="es-ES_tradnl" u="sng" dirty="0"/>
              <a:t>estudiaran</a:t>
            </a:r>
            <a:r>
              <a:rPr lang="es-ES_tradnl" dirty="0"/>
              <a:t> más.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45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  <a:latin typeface="Century Gothic"/>
                <a:cs typeface="Century Gothic"/>
              </a:rPr>
              <a:t>Ejemplos</a:t>
            </a:r>
            <a:endParaRPr lang="en-US" dirty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54459"/>
            <a:ext cx="6777317" cy="4189690"/>
          </a:xfrm>
        </p:spPr>
        <p:txBody>
          <a:bodyPr>
            <a:normAutofit fontScale="55000" lnSpcReduction="20000"/>
          </a:bodyPr>
          <a:lstStyle/>
          <a:p>
            <a:pPr marL="525780" lvl="0" indent="-457200">
              <a:lnSpc>
                <a:spcPct val="140000"/>
              </a:lnSpc>
              <a:buFont typeface="+mj-lt"/>
              <a:buAutoNum type="arabicPeriod"/>
            </a:pPr>
            <a:r>
              <a:rPr lang="es-ES_tradnl" dirty="0" smtClean="0"/>
              <a:t>Si </a:t>
            </a:r>
            <a:r>
              <a:rPr lang="es-ES_tradnl" dirty="0"/>
              <a:t>yo </a:t>
            </a:r>
            <a:r>
              <a:rPr lang="es-ES_tradnl" u="sng" dirty="0"/>
              <a:t>tuviera</a:t>
            </a:r>
            <a:r>
              <a:rPr lang="es-ES_tradnl" dirty="0"/>
              <a:t> </a:t>
            </a:r>
            <a:r>
              <a:rPr lang="es-ES_tradnl" sz="2500" dirty="0"/>
              <a:t>un millón dólares, yo te </a:t>
            </a:r>
            <a:r>
              <a:rPr lang="es-ES_tradnl" sz="2500" u="sng" dirty="0"/>
              <a:t>compraría</a:t>
            </a:r>
            <a:r>
              <a:rPr lang="es-ES_tradnl" sz="2500" dirty="0"/>
              <a:t> una casa nueva</a:t>
            </a:r>
            <a:r>
              <a:rPr lang="es-ES_tradnl" sz="25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es-ES_tradnl" sz="2500" b="1" dirty="0" err="1" smtClean="0"/>
              <a:t>If</a:t>
            </a:r>
            <a:r>
              <a:rPr lang="es-ES_tradnl" sz="2500" b="1" dirty="0" smtClean="0"/>
              <a:t> I </a:t>
            </a:r>
            <a:r>
              <a:rPr lang="es-ES_tradnl" sz="2500" b="1" dirty="0" err="1" smtClean="0"/>
              <a:t>had</a:t>
            </a:r>
            <a:r>
              <a:rPr lang="es-ES_tradnl" sz="2500" b="1" dirty="0" smtClean="0"/>
              <a:t> a </a:t>
            </a:r>
            <a:r>
              <a:rPr lang="es-ES_tradnl" sz="2500" b="1" dirty="0" err="1" smtClean="0"/>
              <a:t>million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dollars</a:t>
            </a:r>
            <a:r>
              <a:rPr lang="es-ES_tradnl" sz="2500" b="1" dirty="0" smtClean="0"/>
              <a:t>, I </a:t>
            </a:r>
            <a:r>
              <a:rPr lang="es-ES_tradnl" sz="2500" b="1" dirty="0" err="1" smtClean="0"/>
              <a:t>would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buy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you</a:t>
            </a:r>
            <a:r>
              <a:rPr lang="es-ES_tradnl" sz="2500" b="1" dirty="0" smtClean="0"/>
              <a:t> a new </a:t>
            </a:r>
            <a:r>
              <a:rPr lang="es-ES_tradnl" sz="2500" b="1" dirty="0" err="1" smtClean="0"/>
              <a:t>house</a:t>
            </a:r>
            <a:r>
              <a:rPr lang="es-ES_tradnl" sz="2500" b="1" dirty="0" smtClean="0"/>
              <a:t>.</a:t>
            </a:r>
            <a:endParaRPr lang="en-US" sz="2500" b="1" dirty="0"/>
          </a:p>
          <a:p>
            <a:pPr marL="525780" indent="-457200">
              <a:lnSpc>
                <a:spcPct val="140000"/>
              </a:lnSpc>
              <a:buFont typeface="+mj-lt"/>
              <a:buAutoNum type="arabicPeriod"/>
            </a:pPr>
            <a:r>
              <a:rPr lang="es-ES_tradnl" sz="2500" dirty="0" smtClean="0"/>
              <a:t>Si </a:t>
            </a:r>
            <a:r>
              <a:rPr lang="es-ES_tradnl" sz="2500" dirty="0"/>
              <a:t>yo </a:t>
            </a:r>
            <a:r>
              <a:rPr lang="es-ES_tradnl" sz="2500" u="sng" dirty="0">
                <a:solidFill>
                  <a:srgbClr val="0000FF"/>
                </a:solidFill>
              </a:rPr>
              <a:t>pudiera</a:t>
            </a:r>
            <a:r>
              <a:rPr lang="es-ES_tradnl" sz="2500" dirty="0"/>
              <a:t>, yo te </a:t>
            </a:r>
            <a:r>
              <a:rPr lang="es-ES_tradnl" sz="2500" u="sng" dirty="0">
                <a:solidFill>
                  <a:srgbClr val="FF0000"/>
                </a:solidFill>
              </a:rPr>
              <a:t>traería</a:t>
            </a:r>
            <a:r>
              <a:rPr lang="es-ES_tradnl" sz="2500" dirty="0"/>
              <a:t> la sopa de pollo</a:t>
            </a:r>
            <a:r>
              <a:rPr lang="es-ES_tradnl" sz="25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es-ES_tradnl" sz="2500" b="1" dirty="0" err="1" smtClean="0"/>
              <a:t>If</a:t>
            </a:r>
            <a:r>
              <a:rPr lang="es-ES_tradnl" sz="2500" b="1" dirty="0" smtClean="0"/>
              <a:t> I </a:t>
            </a:r>
            <a:r>
              <a:rPr lang="es-ES_tradnl" sz="2500" b="1" dirty="0" err="1" smtClean="0"/>
              <a:t>could</a:t>
            </a:r>
            <a:r>
              <a:rPr lang="es-ES_tradnl" sz="2500" b="1" dirty="0" smtClean="0"/>
              <a:t>, I </a:t>
            </a:r>
            <a:r>
              <a:rPr lang="es-ES_tradnl" sz="2500" b="1" dirty="0" err="1" smtClean="0"/>
              <a:t>would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bring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you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chicken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soup</a:t>
            </a:r>
            <a:r>
              <a:rPr lang="es-ES_tradnl" sz="2500" b="1" dirty="0" smtClean="0"/>
              <a:t>.</a:t>
            </a:r>
            <a:endParaRPr lang="en-US" sz="2500" b="1" dirty="0"/>
          </a:p>
          <a:p>
            <a:pPr marL="525780" indent="-457200">
              <a:lnSpc>
                <a:spcPct val="140000"/>
              </a:lnSpc>
              <a:buFont typeface="+mj-lt"/>
              <a:buAutoNum type="arabicPeriod"/>
            </a:pPr>
            <a:r>
              <a:rPr lang="es-ES_tradnl" sz="2500" dirty="0" smtClean="0"/>
              <a:t>Si </a:t>
            </a:r>
            <a:r>
              <a:rPr lang="es-ES_tradnl" sz="2500" dirty="0"/>
              <a:t>mis padres </a:t>
            </a:r>
            <a:r>
              <a:rPr lang="es-ES_tradnl" sz="2500" u="sng" dirty="0">
                <a:solidFill>
                  <a:srgbClr val="0000FF"/>
                </a:solidFill>
              </a:rPr>
              <a:t>supiera</a:t>
            </a:r>
            <a:r>
              <a:rPr lang="es-ES_tradnl" sz="2500" u="sng" dirty="0"/>
              <a:t>n</a:t>
            </a:r>
            <a:r>
              <a:rPr lang="es-ES_tradnl" sz="2500" dirty="0"/>
              <a:t> lo que tengo en mi teléfono, ellos no me </a:t>
            </a:r>
            <a:r>
              <a:rPr lang="es-ES_tradnl" sz="2500" dirty="0">
                <a:solidFill>
                  <a:srgbClr val="FF0000"/>
                </a:solidFill>
              </a:rPr>
              <a:t>permitirían</a:t>
            </a:r>
            <a:r>
              <a:rPr lang="es-ES_tradnl" sz="2500" dirty="0"/>
              <a:t> tenerlo</a:t>
            </a:r>
            <a:r>
              <a:rPr lang="es-ES_tradnl" sz="25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es-ES_tradnl" sz="2500" b="1" dirty="0" err="1" smtClean="0"/>
              <a:t>If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my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parents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knew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what</a:t>
            </a:r>
            <a:r>
              <a:rPr lang="es-ES_tradnl" sz="2500" b="1" dirty="0" smtClean="0"/>
              <a:t> I </a:t>
            </a:r>
            <a:r>
              <a:rPr lang="es-ES_tradnl" sz="2500" b="1" dirty="0" err="1" smtClean="0"/>
              <a:t>have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on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my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phone</a:t>
            </a:r>
            <a:r>
              <a:rPr lang="es-ES_tradnl" sz="2500" b="1" dirty="0" smtClean="0"/>
              <a:t>, </a:t>
            </a:r>
            <a:r>
              <a:rPr lang="es-ES_tradnl" sz="2500" b="1" dirty="0" err="1" smtClean="0"/>
              <a:t>they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wouldn’t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let</a:t>
            </a:r>
            <a:r>
              <a:rPr lang="es-ES_tradnl" sz="2500" b="1" dirty="0" smtClean="0"/>
              <a:t> me </a:t>
            </a:r>
            <a:r>
              <a:rPr lang="es-ES_tradnl" sz="2500" b="1" dirty="0" err="1" smtClean="0"/>
              <a:t>have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it</a:t>
            </a:r>
            <a:r>
              <a:rPr lang="es-ES_tradnl" sz="2500" b="1" dirty="0" smtClean="0"/>
              <a:t>.</a:t>
            </a:r>
            <a:endParaRPr lang="en-US" sz="2500" b="1" dirty="0"/>
          </a:p>
          <a:p>
            <a:pPr marL="525780" indent="-457200">
              <a:lnSpc>
                <a:spcPct val="140000"/>
              </a:lnSpc>
              <a:buFont typeface="+mj-lt"/>
              <a:buAutoNum type="arabicPeriod"/>
            </a:pPr>
            <a:r>
              <a:rPr lang="es-ES_tradnl" sz="2500" dirty="0" smtClean="0"/>
              <a:t>Si </a:t>
            </a:r>
            <a:r>
              <a:rPr lang="es-ES_tradnl" sz="2500" dirty="0"/>
              <a:t>tú </a:t>
            </a:r>
            <a:r>
              <a:rPr lang="es-ES_tradnl" sz="2500" u="sng" dirty="0">
                <a:solidFill>
                  <a:srgbClr val="0000FF"/>
                </a:solidFill>
              </a:rPr>
              <a:t>tuvieras</a:t>
            </a:r>
            <a:r>
              <a:rPr lang="es-ES_tradnl" sz="2500" dirty="0"/>
              <a:t> un perro, yo </a:t>
            </a:r>
            <a:r>
              <a:rPr lang="es-ES_tradnl" sz="2500" u="sng" dirty="0">
                <a:solidFill>
                  <a:srgbClr val="FF0000"/>
                </a:solidFill>
              </a:rPr>
              <a:t>querría</a:t>
            </a:r>
            <a:r>
              <a:rPr lang="es-ES_tradnl" sz="2500" u="sng" dirty="0"/>
              <a:t> </a:t>
            </a:r>
            <a:r>
              <a:rPr lang="es-ES_tradnl" sz="2500" dirty="0"/>
              <a:t>pasar más tiempo en tu casa</a:t>
            </a:r>
            <a:r>
              <a:rPr lang="es-ES_tradnl" sz="25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es-ES_tradnl" sz="2500" b="1" dirty="0" err="1" smtClean="0"/>
              <a:t>If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you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had</a:t>
            </a:r>
            <a:r>
              <a:rPr lang="es-ES_tradnl" sz="2500" b="1" dirty="0" smtClean="0"/>
              <a:t> a </a:t>
            </a:r>
            <a:r>
              <a:rPr lang="es-ES_tradnl" sz="2500" b="1" dirty="0" err="1" smtClean="0"/>
              <a:t>dog</a:t>
            </a:r>
            <a:r>
              <a:rPr lang="es-ES_tradnl" sz="2500" b="1" dirty="0" smtClean="0"/>
              <a:t>, I </a:t>
            </a:r>
            <a:r>
              <a:rPr lang="es-ES_tradnl" sz="2500" b="1" dirty="0" err="1" smtClean="0"/>
              <a:t>would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want</a:t>
            </a:r>
            <a:r>
              <a:rPr lang="es-ES_tradnl" sz="2500" b="1" dirty="0" smtClean="0"/>
              <a:t> to </a:t>
            </a:r>
            <a:r>
              <a:rPr lang="es-ES_tradnl" sz="2500" b="1" dirty="0" err="1" smtClean="0"/>
              <a:t>spend</a:t>
            </a:r>
            <a:r>
              <a:rPr lang="es-ES_tradnl" sz="2500" b="1" dirty="0" smtClean="0"/>
              <a:t> more time at </a:t>
            </a:r>
            <a:r>
              <a:rPr lang="es-ES_tradnl" sz="2500" b="1" dirty="0" err="1" smtClean="0"/>
              <a:t>your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house</a:t>
            </a:r>
            <a:r>
              <a:rPr lang="es-ES_tradnl" sz="2500" b="1" dirty="0" smtClean="0"/>
              <a:t>.</a:t>
            </a:r>
            <a:endParaRPr lang="en-US" sz="2500" b="1" dirty="0"/>
          </a:p>
          <a:p>
            <a:pPr marL="525780" indent="-457200">
              <a:lnSpc>
                <a:spcPct val="140000"/>
              </a:lnSpc>
              <a:buFont typeface="+mj-lt"/>
              <a:buAutoNum type="arabicPeriod"/>
            </a:pPr>
            <a:r>
              <a:rPr lang="es-ES_tradnl" sz="2500" dirty="0" smtClean="0"/>
              <a:t>Nosotros</a:t>
            </a:r>
            <a:r>
              <a:rPr lang="es-ES_tradnl" sz="2500" dirty="0" smtClean="0">
                <a:solidFill>
                  <a:srgbClr val="FF0000"/>
                </a:solidFill>
              </a:rPr>
              <a:t> </a:t>
            </a:r>
            <a:r>
              <a:rPr lang="es-ES_tradnl" sz="2500" u="sng" dirty="0">
                <a:solidFill>
                  <a:srgbClr val="FF0000"/>
                </a:solidFill>
              </a:rPr>
              <a:t>seríamos</a:t>
            </a:r>
            <a:r>
              <a:rPr lang="es-ES_tradnl" sz="2500" dirty="0">
                <a:solidFill>
                  <a:srgbClr val="FF0000"/>
                </a:solidFill>
              </a:rPr>
              <a:t> </a:t>
            </a:r>
            <a:r>
              <a:rPr lang="es-ES_tradnl" sz="2500" dirty="0"/>
              <a:t>amigos si </a:t>
            </a:r>
            <a:r>
              <a:rPr lang="es-ES_tradnl" sz="2500" u="sng" dirty="0">
                <a:solidFill>
                  <a:srgbClr val="0000FF"/>
                </a:solidFill>
              </a:rPr>
              <a:t>pasáramos</a:t>
            </a:r>
            <a:r>
              <a:rPr lang="es-ES_tradnl" sz="2500" u="sng" dirty="0"/>
              <a:t> </a:t>
            </a:r>
            <a:r>
              <a:rPr lang="es-ES_tradnl" sz="2500" dirty="0"/>
              <a:t> más tiempo juntos</a:t>
            </a:r>
            <a:r>
              <a:rPr lang="es-ES_tradnl" sz="25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es-ES_tradnl" sz="2500" b="1" dirty="0" err="1" smtClean="0"/>
              <a:t>We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would</a:t>
            </a:r>
            <a:r>
              <a:rPr lang="es-ES_tradnl" sz="2500" b="1" dirty="0" smtClean="0"/>
              <a:t> be </a:t>
            </a:r>
            <a:r>
              <a:rPr lang="es-ES_tradnl" sz="2500" b="1" dirty="0" err="1" smtClean="0"/>
              <a:t>friends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if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we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spent</a:t>
            </a:r>
            <a:r>
              <a:rPr lang="es-ES_tradnl" sz="2500" b="1" dirty="0" smtClean="0"/>
              <a:t> more time </a:t>
            </a:r>
            <a:r>
              <a:rPr lang="es-ES_tradnl" sz="2500" b="1" dirty="0" err="1" smtClean="0"/>
              <a:t>together</a:t>
            </a:r>
            <a:r>
              <a:rPr lang="es-ES_tradnl" sz="2500" b="1" dirty="0" smtClean="0"/>
              <a:t>.</a:t>
            </a:r>
            <a:endParaRPr lang="en-US" sz="2500" b="1" dirty="0"/>
          </a:p>
          <a:p>
            <a:pPr marL="525780" indent="-457200">
              <a:lnSpc>
                <a:spcPct val="140000"/>
              </a:lnSpc>
              <a:buFont typeface="+mj-lt"/>
              <a:buAutoNum type="arabicPeriod"/>
            </a:pPr>
            <a:r>
              <a:rPr lang="es-ES_tradnl" sz="2500" dirty="0" smtClean="0"/>
              <a:t>Los </a:t>
            </a:r>
            <a:r>
              <a:rPr lang="es-ES_tradnl" sz="2500" dirty="0"/>
              <a:t>estudiantes </a:t>
            </a:r>
            <a:r>
              <a:rPr lang="es-ES_tradnl" sz="2500" u="sng" dirty="0">
                <a:solidFill>
                  <a:srgbClr val="FF0000"/>
                </a:solidFill>
              </a:rPr>
              <a:t>sacarían</a:t>
            </a:r>
            <a:r>
              <a:rPr lang="es-ES_tradnl" sz="2500" dirty="0"/>
              <a:t> buenas notas si ellos </a:t>
            </a:r>
            <a:r>
              <a:rPr lang="es-ES_tradnl" sz="2500" u="sng" dirty="0">
                <a:solidFill>
                  <a:srgbClr val="0000FF"/>
                </a:solidFill>
              </a:rPr>
              <a:t>estudiaran</a:t>
            </a:r>
            <a:r>
              <a:rPr lang="es-ES_tradnl" sz="2500" dirty="0"/>
              <a:t> más</a:t>
            </a:r>
            <a:r>
              <a:rPr lang="es-ES_tradnl" sz="2500" dirty="0" smtClean="0"/>
              <a:t>.</a:t>
            </a:r>
          </a:p>
          <a:p>
            <a:pPr lvl="1">
              <a:lnSpc>
                <a:spcPct val="140000"/>
              </a:lnSpc>
            </a:pPr>
            <a:r>
              <a:rPr lang="es-ES_tradnl" sz="2500" b="1" dirty="0" err="1" smtClean="0"/>
              <a:t>The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students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would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get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good</a:t>
            </a:r>
            <a:r>
              <a:rPr lang="es-ES_tradnl" sz="2500" b="1" dirty="0" smtClean="0"/>
              <a:t> grades </a:t>
            </a:r>
            <a:r>
              <a:rPr lang="es-ES_tradnl" sz="2500" b="1" dirty="0" err="1" smtClean="0"/>
              <a:t>if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they</a:t>
            </a:r>
            <a:r>
              <a:rPr lang="es-ES_tradnl" sz="2500" b="1" dirty="0" smtClean="0"/>
              <a:t> </a:t>
            </a:r>
            <a:r>
              <a:rPr lang="es-ES_tradnl" sz="2500" b="1" dirty="0" err="1" smtClean="0"/>
              <a:t>studied</a:t>
            </a:r>
            <a:r>
              <a:rPr lang="es-ES_tradnl" sz="2500" b="1" dirty="0" smtClean="0"/>
              <a:t> more.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4807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3aa0086be0270b380fcd80db3b3d71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16" b="24116"/>
          <a:stretch>
            <a:fillRect/>
          </a:stretch>
        </p:blipFill>
        <p:spPr>
          <a:xfrm>
            <a:off x="1512804" y="1663462"/>
            <a:ext cx="6308006" cy="4621319"/>
          </a:xfrm>
        </p:spPr>
      </p:pic>
    </p:spTree>
    <p:extLst>
      <p:ext uri="{BB962C8B-B14F-4D97-AF65-F5344CB8AC3E}">
        <p14:creationId xmlns:p14="http://schemas.microsoft.com/office/powerpoint/2010/main" val="35750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3" b="154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2957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8">
      <a:dk1>
        <a:srgbClr val="008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2919</TotalTime>
  <Words>346</Words>
  <Application>Microsoft Macintosh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If Clauses</vt:lpstr>
      <vt:lpstr>IF CLAUSES</vt:lpstr>
      <vt:lpstr>La formula</vt:lpstr>
      <vt:lpstr>Past Subjunctive Conjugation</vt:lpstr>
      <vt:lpstr>Conditional Conjugation</vt:lpstr>
      <vt:lpstr>Ejemplos</vt:lpstr>
      <vt:lpstr>Ejemplos</vt:lpstr>
      <vt:lpstr>PowerPoint Presentation</vt:lpstr>
      <vt:lpstr>PowerPoint Presentation</vt:lpstr>
    </vt:vector>
  </TitlesOfParts>
  <Company>Lakeville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Presente</dc:title>
  <dc:creator>Elizabeth Grawe</dc:creator>
  <cp:lastModifiedBy>ITD</cp:lastModifiedBy>
  <cp:revision>55</cp:revision>
  <cp:lastPrinted>2016-10-15T02:13:57Z</cp:lastPrinted>
  <dcterms:created xsi:type="dcterms:W3CDTF">2015-06-30T04:49:45Z</dcterms:created>
  <dcterms:modified xsi:type="dcterms:W3CDTF">2018-02-28T01:42:47Z</dcterms:modified>
</cp:coreProperties>
</file>