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042D26-40D2-7C40-A4C8-32F0870F2AF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FEE468-E6FD-3E45-83C9-F763DA9FB3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88257"/>
            <a:ext cx="5867400" cy="189505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dirty="0" smtClean="0"/>
              <a:t>Repaso</a:t>
            </a:r>
            <a:br>
              <a:rPr lang="es-ES_tradnl" dirty="0" smtClean="0"/>
            </a:br>
            <a:r>
              <a:rPr lang="es-ES_tradnl" dirty="0" smtClean="0"/>
              <a:t>Los mandatos formales</a:t>
            </a:r>
            <a:br>
              <a:rPr lang="es-ES_tradnl" dirty="0" smtClean="0"/>
            </a:br>
            <a:r>
              <a:rPr lang="es-ES_tradnl" dirty="0" smtClean="0"/>
              <a:t>El imperativo formal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3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80597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B.  </a:t>
            </a:r>
            <a:r>
              <a:rPr lang="en-US" dirty="0" err="1"/>
              <a:t>Irregulares</a:t>
            </a:r>
            <a:r>
              <a:rPr lang="en-US" dirty="0"/>
              <a:t> – los </a:t>
            </a:r>
            <a:r>
              <a:rPr lang="en-US" dirty="0" err="1"/>
              <a:t>verbos</a:t>
            </a:r>
            <a:r>
              <a:rPr lang="en-US" dirty="0"/>
              <a:t> de </a:t>
            </a:r>
            <a:r>
              <a:rPr lang="en-US" dirty="0" err="1"/>
              <a:t>cambio</a:t>
            </a:r>
            <a:r>
              <a:rPr lang="en-US" dirty="0"/>
              <a:t> radical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34474"/>
              </p:ext>
            </p:extLst>
          </p:nvPr>
        </p:nvGraphicFramePr>
        <p:xfrm>
          <a:off x="368300" y="1879599"/>
          <a:ext cx="8305800" cy="226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6654800" imgH="1816100" progId="Word.Document.12">
                  <p:embed/>
                </p:oleObj>
              </mc:Choice>
              <mc:Fallback>
                <p:oleObj name="Document" r:id="rId3" imgW="6654800" imgH="181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" y="1879599"/>
                        <a:ext cx="8305800" cy="2266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1300" y="279812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duerma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270490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duerman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9700" y="3136682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vuelva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00" y="316186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vuelvan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1300" y="350041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pida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5800" y="3508336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pidan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1402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C.  Los </a:t>
            </a:r>
            <a:r>
              <a:rPr lang="en-US" b="1" dirty="0" err="1"/>
              <a:t>verbos</a:t>
            </a:r>
            <a:r>
              <a:rPr lang="en-US" b="1" dirty="0"/>
              <a:t> de –car /-gar /- </a:t>
            </a:r>
            <a:r>
              <a:rPr lang="en-US" b="1" dirty="0" err="1"/>
              <a:t>zar</a:t>
            </a:r>
            <a:r>
              <a:rPr lang="en-US" b="1" dirty="0"/>
              <a:t>   </a:t>
            </a:r>
            <a:r>
              <a:rPr lang="en-US" b="1" dirty="0">
                <a:sym typeface="Wingdings 3"/>
              </a:rPr>
              <a:t></a:t>
            </a:r>
            <a:r>
              <a:rPr lang="en-US" b="1" dirty="0"/>
              <a:t> a _________ / __________ / </a:t>
            </a:r>
            <a:r>
              <a:rPr lang="en-US" b="1" dirty="0" smtClean="0"/>
              <a:t>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5700" y="892157"/>
            <a:ext cx="139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/>
                <a:cs typeface="Arial Black"/>
              </a:rPr>
              <a:t>q</a:t>
            </a:r>
            <a:r>
              <a:rPr lang="en-US" sz="32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ue</a:t>
            </a:r>
            <a:r>
              <a:rPr lang="en-US" sz="3200" dirty="0" smtClean="0">
                <a:solidFill>
                  <a:srgbClr val="FF0000"/>
                </a:solidFill>
                <a:latin typeface="Arial Black"/>
                <a:cs typeface="Arial Black"/>
              </a:rPr>
              <a:t>/n</a:t>
            </a:r>
            <a:endParaRPr lang="en-US" sz="32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8200" y="854057"/>
            <a:ext cx="139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/>
                <a:cs typeface="Arial Black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ue</a:t>
            </a:r>
            <a:r>
              <a:rPr lang="en-US" sz="3200" dirty="0" smtClean="0">
                <a:solidFill>
                  <a:srgbClr val="FF0000"/>
                </a:solidFill>
                <a:latin typeface="Arial Black"/>
                <a:cs typeface="Arial Black"/>
              </a:rPr>
              <a:t>/n</a:t>
            </a:r>
            <a:endParaRPr lang="en-US" sz="32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5800" y="908014"/>
            <a:ext cx="139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Arial Black"/>
                <a:cs typeface="Arial Black"/>
              </a:rPr>
              <a:t>/n</a:t>
            </a:r>
            <a:endParaRPr lang="en-US" sz="32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75778"/>
              </p:ext>
            </p:extLst>
          </p:nvPr>
        </p:nvGraphicFramePr>
        <p:xfrm>
          <a:off x="546100" y="2057400"/>
          <a:ext cx="8006556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6654800" imgH="1625600" progId="Word.Document.12">
                  <p:embed/>
                </p:oleObj>
              </mc:Choice>
              <mc:Fallback>
                <p:oleObj name="Document" r:id="rId3" imgW="6654800" imgH="162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2057400"/>
                        <a:ext cx="8006556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6900" y="2628851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practi</a:t>
            </a:r>
            <a:r>
              <a:rPr lang="es-ES_tradnl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que</a:t>
            </a:r>
            <a:endParaRPr lang="es-ES_tradnl"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9700" y="2611974"/>
            <a:ext cx="2062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practi</a:t>
            </a:r>
            <a:r>
              <a:rPr lang="es-ES_tradnl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quen</a:t>
            </a:r>
            <a:endParaRPr lang="es-ES_tradnl"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8600" y="3005456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pa</a:t>
            </a:r>
            <a:r>
              <a:rPr lang="es-ES_tradnl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gue</a:t>
            </a:r>
            <a:endParaRPr lang="es-ES_tradnl"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6650" y="3013712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pa</a:t>
            </a:r>
            <a:r>
              <a:rPr lang="es-ES_tradnl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guen</a:t>
            </a:r>
            <a:endParaRPr lang="es-ES_tradnl"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6900" y="3467051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emp</a:t>
            </a:r>
            <a:r>
              <a:rPr lang="es-ES_tradnl" sz="1600" dirty="0" smtClean="0">
                <a:latin typeface="Arial Black"/>
                <a:cs typeface="Arial Black"/>
              </a:rPr>
              <a:t>ie</a:t>
            </a:r>
            <a:r>
              <a:rPr lang="es-ES_tradnl" sz="1600" dirty="0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lang="es-ES_tradnl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endParaRPr lang="es-ES_tradnl"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9700" y="3492402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emp</a:t>
            </a:r>
            <a:r>
              <a:rPr lang="es-ES_tradnl" sz="1600" dirty="0" smtClean="0">
                <a:latin typeface="Arial Black"/>
                <a:cs typeface="Arial Black"/>
              </a:rPr>
              <a:t>ie</a:t>
            </a:r>
            <a:r>
              <a:rPr lang="es-ES_tradnl" sz="1600" dirty="0" smtClean="0">
                <a:solidFill>
                  <a:srgbClr val="FF0000"/>
                </a:solidFill>
                <a:latin typeface="Arial Black"/>
                <a:cs typeface="Arial Black"/>
              </a:rPr>
              <a:t>cen</a:t>
            </a:r>
            <a:endParaRPr lang="es-ES_tradnl"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476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D.  Otros </a:t>
            </a:r>
            <a:r>
              <a:rPr lang="es-ES_tradnl" b="1" dirty="0" smtClean="0"/>
              <a:t>irregulares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761773"/>
              </p:ext>
            </p:extLst>
          </p:nvPr>
        </p:nvGraphicFramePr>
        <p:xfrm>
          <a:off x="403645" y="2032000"/>
          <a:ext cx="7959306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3" imgW="6591300" imgH="1346200" progId="Word.Document.12">
                  <p:embed/>
                </p:oleObj>
              </mc:Choice>
              <mc:Fallback>
                <p:oleObj name="Document" r:id="rId3" imgW="6591300" imgH="134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645" y="2032000"/>
                        <a:ext cx="7959306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26121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vea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800" y="26121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vea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4800" y="29902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sepa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8400" y="30213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sepan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395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u="sng" dirty="0"/>
              <a:t>Los pronombres con los mandatos formales (Ud. / Uds.</a:t>
            </a:r>
            <a:r>
              <a:rPr lang="es-ES_tradnl" b="1" u="sng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35524"/>
            <a:ext cx="7958137" cy="590176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Las reglas para poner los pronombres con los mandatos formales: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01" y="2415064"/>
            <a:ext cx="8293098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dirty="0"/>
              <a:t>I.  Mandatos afirmativos (</a:t>
            </a:r>
            <a:r>
              <a:rPr lang="es-ES_tradnl" dirty="0" err="1"/>
              <a:t>DO’s</a:t>
            </a:r>
            <a:r>
              <a:rPr lang="es-ES_tradnl" dirty="0"/>
              <a:t>)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A.  </a:t>
            </a:r>
            <a:r>
              <a:rPr lang="es-ES_tradnl" dirty="0"/>
              <a:t>Con los mandatos  </a:t>
            </a:r>
            <a:r>
              <a:rPr lang="es-ES_tradnl" b="1" i="1" dirty="0"/>
              <a:t>afirmativos</a:t>
            </a:r>
            <a:r>
              <a:rPr lang="es-ES_tradnl" dirty="0"/>
              <a:t>, el pronombre reflexivo viene _________________,         </a:t>
            </a:r>
            <a:br>
              <a:rPr lang="es-ES_tradnl" dirty="0"/>
            </a:br>
            <a:r>
              <a:rPr lang="es-ES_tradnl" dirty="0"/>
              <a:t>      </a:t>
            </a:r>
            <a:r>
              <a:rPr lang="es-ES_tradnl" b="1" dirty="0"/>
              <a:t>conectado</a:t>
            </a:r>
            <a:r>
              <a:rPr lang="es-ES_tradnl" dirty="0"/>
              <a:t> al verbo en su forma imperativa.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s-ES_tradnl" dirty="0"/>
              <a:t>B.  Para mandatos formales el pronombre siempre será ____________</a:t>
            </a:r>
            <a:endParaRPr lang="en-US" dirty="0"/>
          </a:p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/>
              <a:t> 	   </a:t>
            </a:r>
            <a:r>
              <a:rPr lang="es-ES_tradnl" dirty="0" smtClean="0"/>
              <a:t>   ¡</a:t>
            </a:r>
            <a:r>
              <a:rPr lang="es-ES_tradnl" dirty="0"/>
              <a:t>Duérma</a:t>
            </a:r>
            <a:r>
              <a:rPr lang="es-ES_tradnl" b="1" dirty="0"/>
              <a:t>se</a:t>
            </a:r>
            <a:r>
              <a:rPr lang="es-ES_tradnl" dirty="0"/>
              <a:t>! 	    ¡Siénte</a:t>
            </a:r>
            <a:r>
              <a:rPr lang="es-ES_tradnl" b="1" dirty="0"/>
              <a:t>se</a:t>
            </a:r>
            <a:r>
              <a:rPr lang="es-ES_tradnl" dirty="0"/>
              <a:t>!		¡Levánten</a:t>
            </a:r>
            <a:r>
              <a:rPr lang="es-ES_tradnl" b="1" dirty="0"/>
              <a:t>se</a:t>
            </a:r>
            <a:r>
              <a:rPr lang="es-ES_tradnl" dirty="0"/>
              <a:t>!	</a:t>
            </a:r>
            <a:r>
              <a:rPr lang="es-ES_tradnl" dirty="0" smtClean="0"/>
              <a:t>     ¡</a:t>
            </a:r>
            <a:r>
              <a:rPr lang="es-ES_tradnl" dirty="0"/>
              <a:t>Váyan</a:t>
            </a:r>
            <a:r>
              <a:rPr lang="es-ES_tradnl" b="1" dirty="0"/>
              <a:t>se</a:t>
            </a:r>
            <a:r>
              <a:rPr lang="es-ES_tradnl" dirty="0" smtClean="0"/>
              <a:t>!</a:t>
            </a:r>
          </a:p>
          <a:p>
            <a:r>
              <a:rPr lang="es-ES_tradnl" dirty="0"/>
              <a:t>	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s-ES_tradnl" dirty="0"/>
              <a:t>C.  Si es un verbos con ________ silabas  o más es necesario poner un </a:t>
            </a:r>
            <a:r>
              <a:rPr lang="es-ES_tradnl" dirty="0" smtClean="0"/>
              <a:t>______________</a:t>
            </a:r>
            <a:r>
              <a:rPr lang="es-ES_tradnl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8900" y="2794000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espués</a:t>
            </a:r>
            <a:r>
              <a:rPr lang="en-US" b="1" dirty="0" smtClean="0">
                <a:solidFill>
                  <a:srgbClr val="FF0000"/>
                </a:solidFill>
              </a:rPr>
              <a:t> del </a:t>
            </a:r>
            <a:r>
              <a:rPr lang="en-US" b="1" dirty="0" err="1" smtClean="0">
                <a:solidFill>
                  <a:srgbClr val="FF0000"/>
                </a:solidFill>
              </a:rPr>
              <a:t>verbo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3252232"/>
            <a:ext cx="622300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545987"/>
            <a:ext cx="812800" cy="63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5800" y="4813455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accento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88122"/>
              </p:ext>
            </p:extLst>
          </p:nvPr>
        </p:nvGraphicFramePr>
        <p:xfrm>
          <a:off x="1289050" y="5440220"/>
          <a:ext cx="651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5" imgW="6515100" imgH="558800" progId="Word.Document.12">
                  <p:embed/>
                </p:oleObj>
              </mc:Choice>
              <mc:Fallback>
                <p:oleObj name="Document" r:id="rId5" imgW="65151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9050" y="5440220"/>
                        <a:ext cx="6515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779462" y="5993044"/>
            <a:ext cx="7958137" cy="59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dirty="0" smtClean="0"/>
              <a:t>Count 3 syllables back and add a hack (accent)!</a:t>
            </a:r>
          </a:p>
          <a:p>
            <a:pPr marL="0" indent="0" algn="ctr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Práctica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533992"/>
              </p:ext>
            </p:extLst>
          </p:nvPr>
        </p:nvGraphicFramePr>
        <p:xfrm>
          <a:off x="773113" y="2031999"/>
          <a:ext cx="7811116" cy="283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6515100" imgH="2362200" progId="Word.Document.12">
                  <p:embed/>
                </p:oleObj>
              </mc:Choice>
              <mc:Fallback>
                <p:oleObj name="Document" r:id="rId3" imgW="65151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113" y="2031999"/>
                        <a:ext cx="7811116" cy="283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8400" y="47371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for </a:t>
            </a:r>
            <a:r>
              <a:rPr lang="en-US" dirty="0" err="1" smtClean="0"/>
              <a:t>homeowrk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II.  Mandatos negativos (</a:t>
            </a:r>
            <a:r>
              <a:rPr lang="es-ES_tradnl" dirty="0" err="1"/>
              <a:t>DON’Ts</a:t>
            </a:r>
            <a:r>
              <a:rPr lang="es-ES_tradnl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299" y="1997839"/>
            <a:ext cx="7740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 </a:t>
            </a:r>
            <a:r>
              <a:rPr lang="es-ES_tradnl" dirty="0"/>
              <a:t>El pronombre </a:t>
            </a:r>
            <a:r>
              <a:rPr lang="es-ES_tradnl" dirty="0" smtClean="0"/>
              <a:t>viene______________ </a:t>
            </a:r>
            <a:r>
              <a:rPr lang="es-ES_tradnl" dirty="0"/>
              <a:t>de la palabra </a:t>
            </a:r>
            <a:r>
              <a:rPr lang="es-ES_tradnl" b="1" u="sng" dirty="0"/>
              <a:t>No</a:t>
            </a:r>
            <a:r>
              <a:rPr lang="es-ES_tradnl" dirty="0"/>
              <a:t> y   </a:t>
            </a:r>
            <a:r>
              <a:rPr lang="es-ES_tradnl" dirty="0" smtClean="0"/>
              <a:t>______________  </a:t>
            </a:r>
            <a:r>
              <a:rPr lang="es-ES_tradnl" dirty="0"/>
              <a:t>del  </a:t>
            </a:r>
            <a:br>
              <a:rPr lang="es-ES_tradnl" dirty="0"/>
            </a:br>
            <a:r>
              <a:rPr lang="es-ES_tradnl" dirty="0"/>
              <a:t>       verbo en su forma imperativa.</a:t>
            </a:r>
            <a:endParaRPr lang="en-US" dirty="0"/>
          </a:p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/>
              <a:t>DON’T!    ¡</a:t>
            </a:r>
            <a:r>
              <a:rPr lang="es-ES_tradnl" b="1" dirty="0"/>
              <a:t>No</a:t>
            </a:r>
            <a:r>
              <a:rPr lang="es-ES_tradnl" dirty="0"/>
              <a:t> </a:t>
            </a:r>
            <a:r>
              <a:rPr lang="es-ES_tradnl" u="sng" dirty="0"/>
              <a:t>se</a:t>
            </a:r>
            <a:r>
              <a:rPr lang="es-ES_tradnl" dirty="0"/>
              <a:t> levanten!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dirty="0"/>
              <a:t>Negative commands with two syllables or more</a:t>
            </a:r>
            <a:endParaRPr lang="en-US" dirty="0"/>
          </a:p>
          <a:p>
            <a:pPr algn="ctr"/>
            <a:r>
              <a:rPr lang="en-US" b="1" dirty="0"/>
              <a:t>no accent is needed because the pronoun comes </a:t>
            </a:r>
            <a:r>
              <a:rPr lang="en-US" b="1" u="sng" dirty="0"/>
              <a:t>before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900" y="195973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despu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és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350" y="195973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antes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8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" y="2097544"/>
            <a:ext cx="828039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Práctica:							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dirty="0"/>
              <a:t>1.  ¡No aburrirse! (Ud.)</a:t>
            </a:r>
            <a:r>
              <a:rPr lang="es-ES_tradnl" dirty="0" smtClean="0"/>
              <a:t>____________________________________________________</a:t>
            </a:r>
            <a:br>
              <a:rPr lang="es-ES_tradnl" dirty="0" smtClean="0"/>
            </a:br>
            <a:r>
              <a:rPr lang="es-ES_tradnl" dirty="0" smtClean="0"/>
              <a:t>2</a:t>
            </a:r>
            <a:r>
              <a:rPr lang="es-ES_tradnl" dirty="0"/>
              <a:t>.  ¡No dormirse! (Uds.)</a:t>
            </a:r>
            <a:r>
              <a:rPr lang="es-ES_tradnl" dirty="0" smtClean="0"/>
              <a:t>____________________________________________________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dirty="0"/>
              <a:t>3.  ¡No acostarse tarde! (Ud.) </a:t>
            </a:r>
            <a:r>
              <a:rPr lang="es-ES_tradnl" dirty="0" smtClean="0"/>
              <a:t>_______________________________________________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dirty="0"/>
              <a:t>4.  ¡No divertirse! (Uds.)</a:t>
            </a:r>
            <a:r>
              <a:rPr lang="es-ES_tradnl" dirty="0" smtClean="0"/>
              <a:t>____________________________________________________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dirty="0"/>
              <a:t>5.  ¡No sentirse! (Ud.)</a:t>
            </a:r>
            <a:r>
              <a:rPr lang="es-ES_tradnl" dirty="0" smtClean="0"/>
              <a:t>______________________________________________________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dirty="0"/>
              <a:t>6.  ¡No pelearse! (Uds.) </a:t>
            </a:r>
            <a:r>
              <a:rPr lang="es-ES_tradnl" dirty="0" smtClean="0"/>
              <a:t>____________________________________________________</a:t>
            </a:r>
            <a:r>
              <a:rPr lang="es-ES_tradnl" dirty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400" y="497833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for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857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3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formales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26" y="1949824"/>
            <a:ext cx="8023125" cy="4007224"/>
          </a:xfrm>
        </p:spPr>
        <p:txBody>
          <a:bodyPr/>
          <a:lstStyle/>
          <a:p>
            <a:pPr marL="0" indent="0">
              <a:buNone/>
            </a:pPr>
            <a:r>
              <a:rPr lang="es-ES_tradnl" sz="2000" dirty="0"/>
              <a:t>Se usa un mandato o la forma imperativa de un verbo para __________________ u ____________________ a otra _________________ y un grupo de ___________________</a:t>
            </a:r>
            <a:r>
              <a:rPr lang="es-ES_tradnl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A.)  An </a:t>
            </a:r>
            <a:r>
              <a:rPr lang="en-US" sz="2000" u="sng" dirty="0"/>
              <a:t>affirmative</a:t>
            </a:r>
            <a:r>
              <a:rPr lang="en-US" sz="2000" dirty="0"/>
              <a:t> command tells someone </a:t>
            </a:r>
            <a:r>
              <a:rPr lang="en-US" sz="2000" dirty="0" smtClean="0"/>
              <a:t>to______________________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B.)  A </a:t>
            </a:r>
            <a:r>
              <a:rPr lang="en-US" sz="2000" u="sng" dirty="0"/>
              <a:t>negative</a:t>
            </a:r>
            <a:r>
              <a:rPr lang="en-US" sz="2000" dirty="0"/>
              <a:t> command tells someone  </a:t>
            </a:r>
            <a:r>
              <a:rPr lang="en-US" sz="2000" dirty="0" smtClean="0"/>
              <a:t>___________________________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3763" y="22479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ordenar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863" y="22479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mandar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463" y="2242066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persona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8863" y="257913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personas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562" y="3076496"/>
            <a:ext cx="24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do something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8062" y="3639424"/>
            <a:ext cx="24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NOT to do something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2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mandato</a:t>
            </a:r>
            <a:r>
              <a:rPr lang="en-US" dirty="0" smtClean="0"/>
              <a:t> singular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40" y="1949824"/>
            <a:ext cx="8227364" cy="400722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s-ES_tradnl" dirty="0"/>
              <a:t>Se usa el mandato </a:t>
            </a:r>
            <a:r>
              <a:rPr lang="es-ES_tradnl" b="1" dirty="0"/>
              <a:t>formal, singular</a:t>
            </a:r>
            <a:r>
              <a:rPr lang="es-ES_tradnl" dirty="0"/>
              <a:t> o el imperativo </a:t>
            </a:r>
            <a:r>
              <a:rPr lang="es-ES_tradnl" b="1" dirty="0"/>
              <a:t>formal, singular</a:t>
            </a:r>
            <a:r>
              <a:rPr lang="es-ES_tradnl" dirty="0"/>
              <a:t> con </a:t>
            </a:r>
            <a:r>
              <a:rPr lang="es-ES_tradnl" dirty="0" smtClean="0"/>
              <a:t> </a:t>
            </a:r>
            <a:r>
              <a:rPr lang="es-ES_tradnl" dirty="0"/>
              <a:t>una </a:t>
            </a:r>
            <a:r>
              <a:rPr lang="es-ES_tradnl" dirty="0" smtClean="0"/>
              <a:t>_______________ </a:t>
            </a:r>
            <a:r>
              <a:rPr lang="es-ES_tradnl" dirty="0"/>
              <a:t>donde se debe usar</a:t>
            </a:r>
            <a:r>
              <a:rPr lang="en-US" dirty="0"/>
              <a:t> </a:t>
            </a:r>
            <a:r>
              <a:rPr lang="en-US" dirty="0" smtClean="0"/>
              <a:t>_________________</a:t>
            </a:r>
            <a:endParaRPr lang="en-US" dirty="0"/>
          </a:p>
          <a:p>
            <a:pPr marL="0" indent="0">
              <a:buNone/>
            </a:pPr>
            <a:r>
              <a:rPr lang="es-ES_tradnl" b="1" i="1" dirty="0"/>
              <a:t>          Hable</a:t>
            </a:r>
            <a:r>
              <a:rPr lang="es-ES_tradnl" dirty="0"/>
              <a:t> con su consejero                        No </a:t>
            </a:r>
            <a:r>
              <a:rPr lang="es-ES_tradnl" b="1" i="1" dirty="0"/>
              <a:t>hable</a:t>
            </a:r>
            <a:r>
              <a:rPr lang="es-ES_tradnl" dirty="0"/>
              <a:t> en voz alta</a:t>
            </a:r>
            <a:endParaRPr lang="en-US" dirty="0"/>
          </a:p>
          <a:p>
            <a:pPr marL="0" indent="0">
              <a:buNone/>
            </a:pPr>
            <a:r>
              <a:rPr lang="es-ES_tradnl" b="1" i="1" dirty="0"/>
              <a:t>         Coma </a:t>
            </a:r>
            <a:r>
              <a:rPr lang="es-ES_tradnl" dirty="0"/>
              <a:t>en la cafetería                           No </a:t>
            </a:r>
            <a:r>
              <a:rPr lang="es-ES_tradnl" b="1" i="1" dirty="0"/>
              <a:t>coma</a:t>
            </a:r>
            <a:r>
              <a:rPr lang="es-ES_tradnl" dirty="0"/>
              <a:t> en la cafetería</a:t>
            </a:r>
            <a:endParaRPr lang="en-US" dirty="0"/>
          </a:p>
          <a:p>
            <a:pPr marL="0" indent="0">
              <a:buNone/>
            </a:pPr>
            <a:r>
              <a:rPr lang="es-ES_tradnl" b="1" i="1" dirty="0"/>
              <a:t>        Escriba</a:t>
            </a:r>
            <a:r>
              <a:rPr lang="es-ES_tradnl" dirty="0"/>
              <a:t> su nombre aquí                        No </a:t>
            </a:r>
            <a:r>
              <a:rPr lang="es-ES_tradnl" b="1" i="1" dirty="0"/>
              <a:t>escriba </a:t>
            </a:r>
            <a:r>
              <a:rPr lang="es-ES_tradnl" dirty="0"/>
              <a:t>con lápiz	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0362" y="2403396"/>
            <a:ext cx="24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GB" b="1" dirty="0" smtClean="0">
                <a:solidFill>
                  <a:srgbClr val="FF0000"/>
                </a:solidFill>
              </a:rPr>
              <a:t>ersona (1)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7262" y="2403396"/>
            <a:ext cx="24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u</a:t>
            </a:r>
            <a:r>
              <a:rPr lang="en-GB" b="1" dirty="0" err="1" smtClean="0">
                <a:solidFill>
                  <a:srgbClr val="FF0000"/>
                </a:solidFill>
              </a:rPr>
              <a:t>sted</a:t>
            </a:r>
            <a:r>
              <a:rPr lang="en-GB" b="1" dirty="0" smtClean="0">
                <a:solidFill>
                  <a:srgbClr val="FF0000"/>
                </a:solidFill>
              </a:rPr>
              <a:t> / </a:t>
            </a:r>
            <a:r>
              <a:rPr lang="en-GB" b="1" dirty="0" err="1" smtClean="0">
                <a:solidFill>
                  <a:srgbClr val="FF0000"/>
                </a:solidFill>
              </a:rPr>
              <a:t>Ud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Mandatos formales plurales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96" y="1949824"/>
            <a:ext cx="8459877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Se usa el mandato </a:t>
            </a:r>
            <a:r>
              <a:rPr lang="es-ES_tradnl" b="1" dirty="0"/>
              <a:t>formal, plural </a:t>
            </a:r>
            <a:r>
              <a:rPr lang="es-ES_tradnl" dirty="0"/>
              <a:t>o el imperativo </a:t>
            </a:r>
            <a:r>
              <a:rPr lang="es-ES_tradnl" b="1" dirty="0"/>
              <a:t>formal, plural</a:t>
            </a:r>
            <a:r>
              <a:rPr lang="es-ES_tradnl" dirty="0"/>
              <a:t> con 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 un grupo de </a:t>
            </a:r>
            <a:r>
              <a:rPr lang="es-ES_tradnl" dirty="0" smtClean="0"/>
              <a:t>_______________ </a:t>
            </a:r>
            <a:r>
              <a:rPr lang="es-ES_tradnl" dirty="0"/>
              <a:t>donde se debe usar</a:t>
            </a:r>
            <a:r>
              <a:rPr lang="en-US" dirty="0"/>
              <a:t> </a:t>
            </a:r>
            <a:r>
              <a:rPr lang="en-US" dirty="0" smtClean="0"/>
              <a:t>_________________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i="1" dirty="0"/>
              <a:t> </a:t>
            </a:r>
            <a:r>
              <a:rPr lang="es-ES_tradnl" b="1" i="1" dirty="0"/>
              <a:t>Hablen </a:t>
            </a:r>
            <a:r>
              <a:rPr lang="es-ES_tradnl" dirty="0"/>
              <a:t>en voz baja                              No </a:t>
            </a:r>
            <a:r>
              <a:rPr lang="es-ES_tradnl" b="1" i="1" dirty="0"/>
              <a:t>hablen</a:t>
            </a:r>
            <a:r>
              <a:rPr lang="es-ES_tradnl" dirty="0"/>
              <a:t> en voz alta</a:t>
            </a:r>
            <a:endParaRPr lang="en-US" dirty="0"/>
          </a:p>
          <a:p>
            <a:pPr marL="0" indent="0">
              <a:buNone/>
            </a:pPr>
            <a:r>
              <a:rPr lang="es-ES_tradnl" b="1" i="1" dirty="0"/>
              <a:t>     Coman </a:t>
            </a:r>
            <a:r>
              <a:rPr lang="es-ES_tradnl" dirty="0"/>
              <a:t>aquí                                         </a:t>
            </a:r>
            <a:r>
              <a:rPr lang="es-ES_tradnl" dirty="0" smtClean="0"/>
              <a:t>    </a:t>
            </a:r>
            <a:r>
              <a:rPr lang="es-ES_tradnl" dirty="0"/>
              <a:t>No </a:t>
            </a:r>
            <a:r>
              <a:rPr lang="es-ES_tradnl" b="1" i="1" dirty="0"/>
              <a:t>coman</a:t>
            </a:r>
            <a:r>
              <a:rPr lang="es-ES_tradnl" dirty="0"/>
              <a:t> mucho antes de nadar</a:t>
            </a:r>
            <a:endParaRPr lang="en-US" dirty="0"/>
          </a:p>
          <a:p>
            <a:pPr marL="0" indent="0">
              <a:buNone/>
            </a:pPr>
            <a:r>
              <a:rPr lang="es-ES_tradnl" b="1" i="1" dirty="0"/>
              <a:t>    Escriban </a:t>
            </a:r>
            <a:r>
              <a:rPr lang="es-ES_tradnl" dirty="0"/>
              <a:t>por 5 minutos                        No </a:t>
            </a:r>
            <a:r>
              <a:rPr lang="es-ES_tradnl" b="1" i="1" dirty="0"/>
              <a:t>escriban </a:t>
            </a:r>
            <a:r>
              <a:rPr lang="es-ES_tradnl" dirty="0"/>
              <a:t>en el examen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162" y="2406492"/>
            <a:ext cx="24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personas (&gt;1)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8336" y="2588062"/>
            <a:ext cx="24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u</a:t>
            </a:r>
            <a:r>
              <a:rPr lang="en-GB" b="1" dirty="0" err="1" smtClean="0">
                <a:solidFill>
                  <a:srgbClr val="FF0000"/>
                </a:solidFill>
              </a:rPr>
              <a:t>stedes</a:t>
            </a:r>
            <a:r>
              <a:rPr lang="en-GB" b="1" dirty="0" smtClean="0">
                <a:solidFill>
                  <a:srgbClr val="FF0000"/>
                </a:solidFill>
              </a:rPr>
              <a:t> / </a:t>
            </a:r>
            <a:r>
              <a:rPr lang="en-GB" b="1" dirty="0" err="1" smtClean="0">
                <a:solidFill>
                  <a:srgbClr val="FF0000"/>
                </a:solidFill>
              </a:rPr>
              <a:t>Uds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2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¿</a:t>
            </a:r>
            <a:r>
              <a:rPr lang="es-ES_tradnl" dirty="0"/>
              <a:t>Cuál es la regla para formar el </a:t>
            </a:r>
            <a:r>
              <a:rPr lang="es-ES_tradnl" b="1" dirty="0"/>
              <a:t>mandato formal singular y plural</a:t>
            </a:r>
            <a:r>
              <a:rPr lang="es-ES_tradnl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949824"/>
            <a:ext cx="8721806" cy="1967755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/>
              <a:t>¿</a:t>
            </a:r>
            <a:r>
              <a:rPr lang="es-ES_tradnl" dirty="0"/>
              <a:t>Cuál es la regla para formar el </a:t>
            </a:r>
            <a:r>
              <a:rPr lang="es-ES_tradnl" b="1" dirty="0"/>
              <a:t>mandato formal singular y plural</a:t>
            </a:r>
            <a:r>
              <a:rPr lang="es-ES_tradnl" b="1" dirty="0" smtClean="0"/>
              <a:t>?</a:t>
            </a:r>
            <a:endParaRPr lang="en-US" dirty="0"/>
          </a:p>
        </p:txBody>
      </p:sp>
      <p:sp>
        <p:nvSpPr>
          <p:cNvPr id="4" name="Right Arrow 1"/>
          <p:cNvSpPr>
            <a:spLocks noChangeArrowheads="1"/>
          </p:cNvSpPr>
          <p:nvPr/>
        </p:nvSpPr>
        <p:spPr bwMode="auto">
          <a:xfrm>
            <a:off x="274638" y="6873875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637" y="2690336"/>
            <a:ext cx="8721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err="1"/>
              <a:t>Usa</a:t>
            </a:r>
            <a:r>
              <a:rPr lang="en-US" dirty="0"/>
              <a:t> la forma de ________, di </a:t>
            </a:r>
            <a:r>
              <a:rPr lang="es-ES_tradnl" dirty="0"/>
              <a:t>adiós </a:t>
            </a:r>
            <a:r>
              <a:rPr lang="en-US" dirty="0"/>
              <a:t>a la_______ o ______y </a:t>
            </a:r>
            <a:r>
              <a:rPr lang="en-US" dirty="0" err="1"/>
              <a:t>añade</a:t>
            </a:r>
            <a:r>
              <a:rPr lang="en-US" dirty="0"/>
              <a:t> el </a:t>
            </a:r>
            <a:r>
              <a:rPr lang="en-US" dirty="0" smtClean="0"/>
              <a:t>____________________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                                                                 </a:t>
            </a:r>
            <a:r>
              <a:rPr lang="en-US" dirty="0" smtClean="0"/>
              <a:t>                             </a:t>
            </a:r>
            <a:r>
              <a:rPr lang="es-ES_tradnl" dirty="0"/>
              <a:t>(terminaciones)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638" y="3917579"/>
            <a:ext cx="8507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</a:t>
            </a:r>
            <a:r>
              <a:rPr lang="en-US" b="1" dirty="0" err="1"/>
              <a:t>ar</a:t>
            </a:r>
            <a:r>
              <a:rPr lang="en-US" dirty="0"/>
              <a:t> </a:t>
            </a:r>
            <a:r>
              <a:rPr lang="en-US" i="1" dirty="0" err="1"/>
              <a:t>Ud</a:t>
            </a:r>
            <a:r>
              <a:rPr lang="en-US" dirty="0"/>
              <a:t>.___________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____________    </a:t>
            </a:r>
            <a:r>
              <a:rPr lang="en-US" b="1" dirty="0"/>
              <a:t>-</a:t>
            </a:r>
            <a:r>
              <a:rPr lang="en-US" b="1" dirty="0" err="1"/>
              <a:t>er</a:t>
            </a:r>
            <a:r>
              <a:rPr lang="en-US" b="1" dirty="0"/>
              <a:t> / -</a:t>
            </a:r>
            <a:r>
              <a:rPr lang="en-US" b="1" dirty="0" err="1"/>
              <a:t>ir</a:t>
            </a:r>
            <a:r>
              <a:rPr lang="en-US" dirty="0"/>
              <a:t> </a:t>
            </a:r>
            <a:r>
              <a:rPr lang="en-US" i="1" dirty="0" err="1"/>
              <a:t>Ud</a:t>
            </a:r>
            <a:r>
              <a:rPr lang="en-US" dirty="0"/>
              <a:t>. .___________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____________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- </a:t>
            </a:r>
            <a:r>
              <a:rPr lang="en-US" b="1" dirty="0" err="1"/>
              <a:t>ar</a:t>
            </a:r>
            <a:r>
              <a:rPr lang="en-US" dirty="0"/>
              <a:t> </a:t>
            </a:r>
            <a:r>
              <a:rPr lang="en-US" i="1" dirty="0" err="1"/>
              <a:t>Uds</a:t>
            </a:r>
            <a:r>
              <a:rPr lang="en-US" i="1" dirty="0"/>
              <a:t>.</a:t>
            </a:r>
            <a:r>
              <a:rPr lang="es-ES_tradnl" dirty="0"/>
              <a:t> .___________ </a:t>
            </a:r>
            <a:r>
              <a:rPr lang="es-ES_tradnl" dirty="0">
                <a:sym typeface="Wingdings"/>
              </a:rPr>
              <a:t></a:t>
            </a:r>
            <a:r>
              <a:rPr lang="es-ES_tradnl" dirty="0"/>
              <a:t> ____________ </a:t>
            </a:r>
            <a:r>
              <a:rPr lang="en-US" dirty="0"/>
              <a:t>-</a:t>
            </a:r>
            <a:r>
              <a:rPr lang="en-US" b="1" dirty="0" err="1"/>
              <a:t>er</a:t>
            </a:r>
            <a:r>
              <a:rPr lang="en-US" b="1" dirty="0"/>
              <a:t> / -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i="1" dirty="0" err="1"/>
              <a:t>Uds</a:t>
            </a:r>
            <a:r>
              <a:rPr lang="es-ES_tradnl" dirty="0"/>
              <a:t>.___________ </a:t>
            </a:r>
            <a:r>
              <a:rPr lang="es-ES_tradnl" dirty="0">
                <a:sym typeface="Wingdings"/>
              </a:rPr>
              <a:t></a:t>
            </a:r>
            <a:r>
              <a:rPr lang="es-ES_tradnl" dirty="0"/>
              <a:t>  ____________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3876" y="5254908"/>
            <a:ext cx="850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/>
              <a:t>Para formal el mandato </a:t>
            </a:r>
            <a:r>
              <a:rPr lang="es-ES_tradnl" b="1" i="1" dirty="0"/>
              <a:t>negativo</a:t>
            </a:r>
            <a:r>
              <a:rPr lang="es-ES_tradnl" dirty="0"/>
              <a:t>, pon __________ en frente del _________________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16" y="2448274"/>
            <a:ext cx="790604" cy="790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47" y="2629747"/>
            <a:ext cx="609131" cy="609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035" y="2619524"/>
            <a:ext cx="619354" cy="619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2632" y="2715658"/>
            <a:ext cx="196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Bernard MT Condensed"/>
                <a:cs typeface="Bernard MT Condensed"/>
              </a:rPr>
              <a:t>opuesto</a:t>
            </a:r>
            <a:endParaRPr lang="es-ES_tradnl" sz="2800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8632" y="3813828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e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4632" y="3789234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a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389" y="3789234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e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3932" y="3782513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a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748" y="4322323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FF0000"/>
                </a:solidFill>
                <a:latin typeface="Bernard MT Condensed"/>
                <a:cs typeface="Bernard MT Condensed"/>
              </a:rPr>
              <a:t>an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9216" y="4337048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en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3389" y="4356096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en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5148" y="4322323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FF0000"/>
                </a:solidFill>
                <a:latin typeface="Bernard MT Condensed"/>
                <a:cs typeface="Bernard MT Condensed"/>
              </a:rPr>
              <a:t>an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5494" y="5395042"/>
            <a:ext cx="5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no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257" y="5405284"/>
            <a:ext cx="196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mandato</a:t>
            </a:r>
            <a:endParaRPr lang="es-ES_tradnl" sz="28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6226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práctica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4" y="1949824"/>
            <a:ext cx="8459877" cy="4007224"/>
          </a:xfrm>
        </p:spPr>
        <p:txBody>
          <a:bodyPr>
            <a:normAutofit fontScale="47500" lnSpcReduction="20000"/>
          </a:bodyPr>
          <a:lstStyle/>
          <a:p>
            <a:r>
              <a:rPr lang="es-ES_tradnl" b="1" u="sng" dirty="0"/>
              <a:t>Los verbos regulares </a:t>
            </a:r>
            <a:r>
              <a:rPr lang="es-ES_tradnl" b="1" u="sng" dirty="0" smtClean="0"/>
              <a:t> </a:t>
            </a:r>
            <a:endParaRPr lang="en-US" b="1" u="sng" dirty="0" smtClean="0"/>
          </a:p>
          <a:p>
            <a:pPr marL="0" indent="0">
              <a:buNone/>
            </a:pPr>
            <a:r>
              <a:rPr lang="es-ES_tradnl" dirty="0" smtClean="0"/>
              <a:t>Práctica:  Escribe los mandatos afirmativos  y negativos en la forma de los verbos que siguen:</a:t>
            </a:r>
            <a:r>
              <a:rPr lang="en-US" dirty="0" smtClean="0"/>
              <a:t>		</a:t>
            </a:r>
            <a:r>
              <a:rPr lang="es-ES_tradnl" dirty="0" smtClean="0"/>
              <a:t>Escribe las dos formas de mandatos </a:t>
            </a:r>
            <a:r>
              <a:rPr lang="es-ES_tradnl" b="1" dirty="0" smtClean="0"/>
              <a:t>Ud</a:t>
            </a:r>
            <a:r>
              <a:rPr lang="es-ES_tradnl" dirty="0" smtClean="0"/>
              <a:t>. Y  </a:t>
            </a:r>
            <a:r>
              <a:rPr lang="es-ES_tradnl" b="1" dirty="0" smtClean="0"/>
              <a:t>Uds</a:t>
            </a:r>
            <a:r>
              <a:rPr lang="es-ES_tradnl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 Study! </a:t>
            </a:r>
            <a:r>
              <a:rPr lang="en-US" u="sng" dirty="0" smtClean="0"/>
              <a:t>	_		</a:t>
            </a:r>
            <a:r>
              <a:rPr lang="en-US" dirty="0" smtClean="0"/>
              <a:t>(</a:t>
            </a:r>
            <a:r>
              <a:rPr lang="en-US" dirty="0" err="1" smtClean="0"/>
              <a:t>Ud</a:t>
            </a:r>
            <a:r>
              <a:rPr lang="en-US" dirty="0" smtClean="0"/>
              <a:t>.)	    5.   Read</a:t>
            </a:r>
            <a:r>
              <a:rPr lang="en-US" u="sng" dirty="0" smtClean="0"/>
              <a:t>			</a:t>
            </a:r>
            <a:r>
              <a:rPr lang="en-US" dirty="0" smtClean="0"/>
              <a:t>(</a:t>
            </a:r>
            <a:r>
              <a:rPr lang="en-US" dirty="0" err="1" smtClean="0"/>
              <a:t>Ud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en-US" u="sng" dirty="0" smtClean="0"/>
              <a:t>          			</a:t>
            </a:r>
            <a:r>
              <a:rPr lang="en-US" dirty="0" smtClean="0"/>
              <a:t>(</a:t>
            </a:r>
            <a:r>
              <a:rPr lang="en-US" dirty="0" err="1" smtClean="0"/>
              <a:t>Uds</a:t>
            </a:r>
            <a:r>
              <a:rPr lang="en-US" dirty="0" smtClean="0"/>
              <a:t>.)	                _______________________________________________(</a:t>
            </a:r>
            <a:r>
              <a:rPr lang="en-US" dirty="0" err="1" smtClean="0"/>
              <a:t>Uds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Don’t </a:t>
            </a:r>
            <a:r>
              <a:rPr lang="en-US" dirty="0"/>
              <a:t>look!</a:t>
            </a:r>
            <a:r>
              <a:rPr lang="en-US" u="sng" dirty="0"/>
              <a:t>		  	</a:t>
            </a:r>
            <a:r>
              <a:rPr lang="en-US" dirty="0"/>
              <a:t>(</a:t>
            </a:r>
            <a:r>
              <a:rPr lang="en-US" dirty="0" err="1"/>
              <a:t>Ud</a:t>
            </a:r>
            <a:r>
              <a:rPr lang="en-US" dirty="0"/>
              <a:t>.)   </a:t>
            </a:r>
            <a:r>
              <a:rPr lang="en-US" dirty="0" smtClean="0"/>
              <a:t>	 </a:t>
            </a:r>
            <a:r>
              <a:rPr lang="en-US" dirty="0"/>
              <a:t>6. Don’t Drink</a:t>
            </a:r>
            <a:r>
              <a:rPr lang="en-US" dirty="0" smtClean="0"/>
              <a:t>!</a:t>
            </a:r>
            <a:r>
              <a:rPr lang="en-US" u="sng" dirty="0"/>
              <a:t>			</a:t>
            </a:r>
            <a:r>
              <a:rPr lang="en-US" dirty="0"/>
              <a:t>(</a:t>
            </a:r>
            <a:r>
              <a:rPr lang="en-US" dirty="0" err="1"/>
              <a:t>Ud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u="sng" dirty="0" smtClean="0"/>
              <a:t>    	</a:t>
            </a:r>
            <a:r>
              <a:rPr lang="en-US" u="sng" dirty="0"/>
              <a:t>		</a:t>
            </a:r>
            <a:r>
              <a:rPr lang="en-US" dirty="0"/>
              <a:t>(</a:t>
            </a:r>
            <a:r>
              <a:rPr lang="en-US" dirty="0" err="1"/>
              <a:t>Uds</a:t>
            </a:r>
            <a:r>
              <a:rPr lang="en-US" dirty="0"/>
              <a:t>.</a:t>
            </a:r>
            <a:r>
              <a:rPr lang="en-US" dirty="0" smtClean="0"/>
              <a:t>)	                            </a:t>
            </a:r>
            <a:r>
              <a:rPr lang="en-US" u="sng" dirty="0"/>
              <a:t>	          		</a:t>
            </a:r>
            <a:r>
              <a:rPr lang="en-US" dirty="0"/>
              <a:t>(</a:t>
            </a:r>
            <a:r>
              <a:rPr lang="en-US" dirty="0" err="1"/>
              <a:t>Uds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 smtClean="0"/>
              <a:t>3.  Write</a:t>
            </a:r>
            <a:r>
              <a:rPr lang="en-US" dirty="0"/>
              <a:t>!</a:t>
            </a:r>
            <a:r>
              <a:rPr lang="en-US" u="sng" dirty="0"/>
              <a:t>			</a:t>
            </a:r>
            <a:r>
              <a:rPr lang="en-US" dirty="0"/>
              <a:t>(</a:t>
            </a:r>
            <a:r>
              <a:rPr lang="en-US" dirty="0" err="1"/>
              <a:t>Ud</a:t>
            </a:r>
            <a:r>
              <a:rPr lang="en-US" dirty="0"/>
              <a:t>.)	    7.   Open!</a:t>
            </a:r>
            <a:r>
              <a:rPr lang="en-US" u="sng" dirty="0"/>
              <a:t>		</a:t>
            </a:r>
            <a:r>
              <a:rPr lang="en-US" u="sng" dirty="0" smtClean="0"/>
              <a:t>	</a:t>
            </a:r>
            <a:r>
              <a:rPr lang="en-US" dirty="0" err="1" smtClean="0"/>
              <a:t>Ud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u="sng" dirty="0"/>
              <a:t>			</a:t>
            </a:r>
            <a:r>
              <a:rPr lang="en-US" dirty="0"/>
              <a:t>(</a:t>
            </a:r>
            <a:r>
              <a:rPr lang="en-US" dirty="0" err="1"/>
              <a:t>Uds</a:t>
            </a:r>
            <a:r>
              <a:rPr lang="en-US" dirty="0"/>
              <a:t>.)	              </a:t>
            </a:r>
            <a:r>
              <a:rPr lang="en-US" dirty="0" smtClean="0"/>
              <a:t>          _____</a:t>
            </a:r>
            <a:r>
              <a:rPr lang="en-US" u="sng" dirty="0" smtClean="0"/>
              <a:t>        </a:t>
            </a:r>
            <a:r>
              <a:rPr lang="en-US" u="sng" dirty="0"/>
              <a:t>		</a:t>
            </a:r>
            <a:r>
              <a:rPr lang="en-US" dirty="0"/>
              <a:t>(</a:t>
            </a:r>
            <a:r>
              <a:rPr lang="en-US" dirty="0" err="1"/>
              <a:t>Uds</a:t>
            </a:r>
            <a:r>
              <a:rPr lang="en-US" dirty="0"/>
              <a:t>.)	         </a:t>
            </a:r>
          </a:p>
          <a:p>
            <a:pPr marL="0" indent="0">
              <a:buNone/>
            </a:pPr>
            <a:r>
              <a:rPr lang="en-US" dirty="0" smtClean="0"/>
              <a:t>4.   Don’t </a:t>
            </a:r>
            <a:r>
              <a:rPr lang="en-US" dirty="0"/>
              <a:t>use!</a:t>
            </a:r>
            <a:r>
              <a:rPr lang="en-US" u="sng" dirty="0"/>
              <a:t>			</a:t>
            </a:r>
            <a:r>
              <a:rPr lang="en-US" dirty="0" smtClean="0"/>
              <a:t>(</a:t>
            </a:r>
            <a:r>
              <a:rPr lang="en-US" dirty="0" err="1"/>
              <a:t>Ud</a:t>
            </a:r>
            <a:r>
              <a:rPr lang="en-US" dirty="0"/>
              <a:t>.)	    8. Don’t Run!</a:t>
            </a:r>
            <a:r>
              <a:rPr lang="en-US" u="sng" dirty="0"/>
              <a:t>	       		  </a:t>
            </a:r>
            <a:r>
              <a:rPr lang="en-US" dirty="0"/>
              <a:t>(</a:t>
            </a:r>
            <a:r>
              <a:rPr lang="en-US" dirty="0" err="1"/>
              <a:t>Ud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 smtClean="0"/>
              <a:t>         _______________</a:t>
            </a:r>
            <a:r>
              <a:rPr lang="en-US" u="sng" dirty="0"/>
              <a:t>	</a:t>
            </a:r>
            <a:r>
              <a:rPr lang="en-US" u="sng" dirty="0" smtClean="0"/>
              <a:t>__</a:t>
            </a:r>
            <a:r>
              <a:rPr lang="en-US" u="sng" dirty="0"/>
              <a:t>	</a:t>
            </a:r>
            <a:r>
              <a:rPr lang="en-US" dirty="0"/>
              <a:t>(</a:t>
            </a:r>
            <a:r>
              <a:rPr lang="en-US" dirty="0" err="1"/>
              <a:t>Uds</a:t>
            </a:r>
            <a:r>
              <a:rPr lang="en-US" dirty="0"/>
              <a:t>.)	              </a:t>
            </a:r>
            <a:r>
              <a:rPr lang="en-US" dirty="0" smtClean="0"/>
              <a:t>               </a:t>
            </a:r>
            <a:r>
              <a:rPr lang="en-US" u="sng" dirty="0" smtClean="0"/>
              <a:t>  	       </a:t>
            </a:r>
            <a:r>
              <a:rPr lang="en-US" u="sng" dirty="0"/>
              <a:t>		</a:t>
            </a:r>
            <a:r>
              <a:rPr lang="en-US" dirty="0"/>
              <a:t>(</a:t>
            </a:r>
            <a:r>
              <a:rPr lang="en-US" dirty="0" err="1"/>
              <a:t>Uds</a:t>
            </a:r>
            <a:r>
              <a:rPr lang="en-US" dirty="0"/>
              <a:t>.)	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37" y="626054"/>
            <a:ext cx="7583488" cy="6082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Hay irregulars? </a:t>
            </a:r>
            <a:r>
              <a:rPr lang="en-US" b="1" dirty="0" smtClean="0"/>
              <a:t>		</a:t>
            </a:r>
            <a:r>
              <a:rPr lang="en-US" b="1" dirty="0"/>
              <a:t>	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863" y="252578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Arial Hebrew"/>
              <a:cs typeface="Arial Hebrew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16529" y="468311"/>
            <a:ext cx="7583488" cy="60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 smtClean="0"/>
              <a:t>		                               ¡</a:t>
            </a:r>
            <a:r>
              <a:rPr lang="en-US" b="1" dirty="0" err="1" smtClean="0"/>
              <a:t>Pero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sabes</a:t>
            </a:r>
            <a:r>
              <a:rPr lang="en-US" b="1" dirty="0" smtClean="0"/>
              <a:t>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formas</a:t>
            </a:r>
            <a:r>
              <a:rPr lang="en-US" b="1" dirty="0" smtClean="0"/>
              <a:t>! 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42" y="365744"/>
            <a:ext cx="1159546" cy="868540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68311"/>
            <a:ext cx="10033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"/>
          <p:cNvSpPr>
            <a:spLocks noChangeArrowheads="1"/>
          </p:cNvSpPr>
          <p:nvPr/>
        </p:nvSpPr>
        <p:spPr bwMode="auto">
          <a:xfrm>
            <a:off x="268187" y="2079777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538" y="1975261"/>
            <a:ext cx="82031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Usa</a:t>
            </a:r>
            <a:r>
              <a:rPr lang="en-US" dirty="0"/>
              <a:t> la forma de ________, di </a:t>
            </a:r>
            <a:r>
              <a:rPr lang="es-ES_tradnl" sz="2000" dirty="0" smtClean="0">
                <a:latin typeface="Bernard MT Condensed"/>
                <a:cs typeface="Bernard MT Condensed"/>
              </a:rPr>
              <a:t>adiós </a:t>
            </a:r>
            <a:r>
              <a:rPr lang="en-US" dirty="0" smtClean="0"/>
              <a:t> a la_______ o ______y </a:t>
            </a:r>
            <a:r>
              <a:rPr lang="en-US" dirty="0" err="1" smtClean="0"/>
              <a:t>añade</a:t>
            </a:r>
            <a:r>
              <a:rPr lang="en-US" dirty="0" smtClean="0"/>
              <a:t> el _______________</a:t>
            </a:r>
          </a:p>
          <a:p>
            <a:r>
              <a:rPr lang="es-ES_tradnl" dirty="0" smtClean="0"/>
              <a:t>							                                                                       (terminaciones)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18" y="1689046"/>
            <a:ext cx="790604" cy="790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547" y="1689045"/>
            <a:ext cx="609131" cy="609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435" y="1779410"/>
            <a:ext cx="619354" cy="619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75578" y="1815187"/>
            <a:ext cx="196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Bernard MT Condensed"/>
                <a:cs typeface="Bernard MT Condensed"/>
              </a:rPr>
              <a:t>opuesto</a:t>
            </a:r>
            <a:endParaRPr lang="es-ES_tradnl" sz="2800" dirty="0">
              <a:latin typeface="Bernard MT Condensed"/>
              <a:cs typeface="Bernard MT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174" y="2652369"/>
            <a:ext cx="19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mantener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84638" y="2652369"/>
            <a:ext cx="151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manteng</a:t>
            </a:r>
            <a:r>
              <a:rPr lang="es-ES_tradnl" b="1" u="sng" dirty="0" smtClean="0"/>
              <a:t>o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03628" y="265236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manteng</a:t>
            </a:r>
            <a:r>
              <a:rPr lang="es-ES_tradnl" b="1" u="sng" dirty="0" smtClean="0"/>
              <a:t>an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74242" y="542680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decir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90735" y="542680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dig</a:t>
            </a:r>
            <a:r>
              <a:rPr lang="es-ES_tradnl" b="1" u="sng" dirty="0" smtClean="0"/>
              <a:t>o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14939" y="542680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dig</a:t>
            </a:r>
            <a:r>
              <a:rPr lang="es-ES_tradnl" b="1" u="sng" dirty="0" smtClean="0"/>
              <a:t>an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 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63" y="2652369"/>
            <a:ext cx="2021279" cy="23613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387" y="3021701"/>
            <a:ext cx="236063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7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 animBg="1"/>
      <p:bldP spid="13" grpId="0"/>
      <p:bldP spid="4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A.  </a:t>
            </a:r>
            <a:r>
              <a:rPr lang="en-US" dirty="0" err="1"/>
              <a:t>Irregulares</a:t>
            </a:r>
            <a:r>
              <a:rPr lang="en-US" dirty="0"/>
              <a:t> de  “</a:t>
            </a:r>
            <a:r>
              <a:rPr lang="en-US" dirty="0" err="1"/>
              <a:t>yo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91949"/>
              </p:ext>
            </p:extLst>
          </p:nvPr>
        </p:nvGraphicFramePr>
        <p:xfrm>
          <a:off x="339317" y="2075065"/>
          <a:ext cx="8500045" cy="369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6654800" imgH="2895600" progId="Word.Document.12">
                  <p:embed/>
                </p:oleObj>
              </mc:Choice>
              <mc:Fallback>
                <p:oleObj name="Document" r:id="rId3" imgW="66548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317" y="2075065"/>
                        <a:ext cx="8500045" cy="3698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25900" y="29347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diga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6900" y="256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vengan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7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venga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9800" y="2948464"/>
            <a:ext cx="154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digan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33177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salga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300" y="33177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salgan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8300" y="36871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haga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9800" y="3723522"/>
            <a:ext cx="154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hagan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900" y="40928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tenga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5300" y="40963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tengan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900" y="452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vaya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800" y="45482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vayan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6700" y="4891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ponga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6900" y="48590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pongan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8300" y="52283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sea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3300" y="526066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sean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9800" y="4859066"/>
            <a:ext cx="123234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No </a:t>
            </a:r>
            <a:r>
              <a:rPr lang="en-US" sz="14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pongan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" y="5816586"/>
            <a:ext cx="843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Nota: Irregular negative commands in </a:t>
            </a:r>
            <a:r>
              <a:rPr lang="en-US" b="1" dirty="0" err="1"/>
              <a:t>tú</a:t>
            </a:r>
            <a:r>
              <a:rPr lang="en-US" b="1" dirty="0"/>
              <a:t> form are also irregular in </a:t>
            </a:r>
            <a:r>
              <a:rPr lang="en-US" b="1" dirty="0" err="1" smtClean="0"/>
              <a:t>Ud</a:t>
            </a:r>
            <a:r>
              <a:rPr lang="en-US" b="1" dirty="0"/>
              <a:t>. &amp; </a:t>
            </a:r>
            <a:r>
              <a:rPr lang="en-US" b="1" dirty="0" err="1"/>
              <a:t>Uds</a:t>
            </a:r>
            <a:r>
              <a:rPr lang="en-US" b="1" dirty="0"/>
              <a:t>.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7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Irregulares</a:t>
            </a:r>
            <a:r>
              <a:rPr lang="en-US" dirty="0"/>
              <a:t> de  “</a:t>
            </a:r>
            <a:r>
              <a:rPr lang="en-US" dirty="0" err="1"/>
              <a:t>yo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917289"/>
              </p:ext>
            </p:extLst>
          </p:nvPr>
        </p:nvGraphicFramePr>
        <p:xfrm>
          <a:off x="584200" y="2292350"/>
          <a:ext cx="8039100" cy="299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6654800" imgH="2476500" progId="Word.Document.12">
                  <p:embed/>
                </p:oleObj>
              </mc:Choice>
              <mc:Fallback>
                <p:oleObj name="Document" r:id="rId3" imgW="6654800" imgH="247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2292350"/>
                        <a:ext cx="8039100" cy="299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1300" y="279812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ofrezca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000" y="279812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</a:t>
            </a:r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ofrezcan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400" y="334357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traduzca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00" y="332164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traduzcan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1300" y="368212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huya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0" y="3732056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huyan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5400" y="421987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traiga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600" y="4202997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traigan</a:t>
            </a:r>
            <a:endParaRPr lang="en-US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300" y="466002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escoja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2000" y="4660028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0000FF"/>
                </a:solidFill>
                <a:latin typeface="Arial Black"/>
                <a:cs typeface="Arial Black"/>
              </a:rPr>
              <a:t>No escojan</a:t>
            </a:r>
            <a:endParaRPr lang="es-ES_tradnl" sz="1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030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2395</TotalTime>
  <Words>523</Words>
  <Application>Microsoft Macintosh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Pixel</vt:lpstr>
      <vt:lpstr>Document</vt:lpstr>
      <vt:lpstr>Repaso Los mandatos formales El imperativo formal</vt:lpstr>
      <vt:lpstr>Los mandatos formales</vt:lpstr>
      <vt:lpstr>El mandato singular</vt:lpstr>
      <vt:lpstr>Mandatos formales plurales</vt:lpstr>
      <vt:lpstr>¿Cuál es la regla para formar el mandato formal singular y plural?</vt:lpstr>
      <vt:lpstr>práctica</vt:lpstr>
      <vt:lpstr>PowerPoint Presentation</vt:lpstr>
      <vt:lpstr>A.  Irregulares de  “yo”</vt:lpstr>
      <vt:lpstr>Más Irregulares de  “yo”</vt:lpstr>
      <vt:lpstr>B.  Irregulares – los verbos de cambio radical </vt:lpstr>
      <vt:lpstr>C.  Los verbos de –car /-gar /- zar    a _________ / __________ / __________</vt:lpstr>
      <vt:lpstr>D.  Otros irregulares</vt:lpstr>
      <vt:lpstr>Los pronombres con los mandatos formales (Ud. / Uds.)</vt:lpstr>
      <vt:lpstr>Práctica</vt:lpstr>
      <vt:lpstr>II.  Mandatos negativos (DON’Ts)</vt:lpstr>
      <vt:lpstr>PowerPoint Presentation</vt:lpstr>
      <vt:lpstr>PowerPoint Presentation</vt:lpstr>
    </vt:vector>
  </TitlesOfParts>
  <Company>Ann Arbor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Los mandatos formales El imperativo formal</dc:title>
  <dc:creator>ITD</dc:creator>
  <cp:lastModifiedBy>ITD</cp:lastModifiedBy>
  <cp:revision>20</cp:revision>
  <dcterms:created xsi:type="dcterms:W3CDTF">2018-05-22T19:17:20Z</dcterms:created>
  <dcterms:modified xsi:type="dcterms:W3CDTF">2018-05-24T11:27:55Z</dcterms:modified>
</cp:coreProperties>
</file>