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D6F82D-8F21-634A-96E9-29C0225214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8733D-EE45-CF4E-AC7E-DD20BBCAB2E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subjuntivo</a:t>
            </a:r>
            <a:r>
              <a:rPr lang="en-US" dirty="0" smtClean="0"/>
              <a:t> - </a:t>
            </a:r>
            <a:r>
              <a:rPr lang="en-US" dirty="0" err="1" smtClean="0"/>
              <a:t>Uso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7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</a:t>
            </a:r>
            <a:r>
              <a:rPr lang="es-ES_tradnl" u="sng" dirty="0"/>
              <a:t>  La formula del subjuntivo</a:t>
            </a:r>
            <a:r>
              <a:rPr lang="es-ES_tradnl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9559" y="1527048"/>
            <a:ext cx="7765366" cy="4572000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/>
              <a:t>Ejemplos del uso</a:t>
            </a:r>
            <a:r>
              <a:rPr lang="es-ES_tradnl" sz="2000" dirty="0"/>
              <a:t>:  Subraya las </a:t>
            </a:r>
            <a:r>
              <a:rPr lang="es-ES_tradnl" sz="2000" b="1" dirty="0"/>
              <a:t> partes</a:t>
            </a:r>
            <a:r>
              <a:rPr lang="es-ES_tradnl" sz="2000" dirty="0"/>
              <a:t> de la formula en los ejemplos que siguen</a:t>
            </a:r>
            <a:r>
              <a:rPr lang="es-ES_tradnl" sz="2000" dirty="0" smtClean="0"/>
              <a:t>.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 smtClean="0"/>
              <a:t>	Junan   </a:t>
            </a:r>
            <a:r>
              <a:rPr lang="es-ES_tradnl" sz="2000" dirty="0"/>
              <a:t>espera  que </a:t>
            </a:r>
            <a:r>
              <a:rPr lang="es-ES_tradnl" sz="2000" dirty="0" smtClean="0"/>
              <a:t> Carmela  </a:t>
            </a:r>
            <a:r>
              <a:rPr lang="es-ES_tradnl" sz="2000" dirty="0"/>
              <a:t>vaya a la fiesta.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 smtClean="0"/>
              <a:t>	Es </a:t>
            </a:r>
            <a:r>
              <a:rPr lang="es-ES_tradnl" sz="2000" dirty="0"/>
              <a:t>necesario que hagan la tarea para mañana.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 smtClean="0"/>
              <a:t>	Yo   </a:t>
            </a:r>
            <a:r>
              <a:rPr lang="es-ES_tradnl" sz="2000" dirty="0"/>
              <a:t>temo  que mi equipo pierda el partido.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 smtClean="0"/>
              <a:t>	Mis </a:t>
            </a:r>
            <a:r>
              <a:rPr lang="es-ES_tradnl" sz="2000" dirty="0"/>
              <a:t>padres quieren que yo haga mi tarea antes de la cena.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 smtClean="0"/>
              <a:t>	Me </a:t>
            </a:r>
            <a:r>
              <a:rPr lang="es-ES_tradnl" sz="2000" dirty="0"/>
              <a:t>gusta </a:t>
            </a:r>
            <a:r>
              <a:rPr lang="es-ES_tradnl" sz="2000" dirty="0" smtClean="0"/>
              <a:t>que   </a:t>
            </a:r>
            <a:r>
              <a:rPr lang="es-ES_tradnl" sz="2000" dirty="0"/>
              <a:t>tú hayas venido a clase.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23814" y="2620226"/>
            <a:ext cx="1736355" cy="16075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1742" y="2620227"/>
            <a:ext cx="2516441" cy="16074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25131" y="2636301"/>
            <a:ext cx="517992" cy="1"/>
          </a:xfrm>
          <a:prstGeom prst="line">
            <a:avLst/>
          </a:prstGeom>
          <a:ln w="20955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23814" y="2997676"/>
            <a:ext cx="1422511" cy="1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54030" y="3005402"/>
            <a:ext cx="517992" cy="1"/>
          </a:xfrm>
          <a:prstGeom prst="line">
            <a:avLst/>
          </a:prstGeom>
          <a:ln w="20955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7512" y="3013129"/>
            <a:ext cx="2516441" cy="16074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79117" y="3471577"/>
            <a:ext cx="1301596" cy="1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47034" y="3471577"/>
            <a:ext cx="513135" cy="3"/>
          </a:xfrm>
          <a:prstGeom prst="line">
            <a:avLst/>
          </a:prstGeom>
          <a:ln w="20955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25131" y="3518558"/>
            <a:ext cx="2516441" cy="16074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1517" y="3897252"/>
            <a:ext cx="2145995" cy="0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15174" y="3904352"/>
            <a:ext cx="513135" cy="3"/>
          </a:xfrm>
          <a:prstGeom prst="line">
            <a:avLst/>
          </a:prstGeom>
          <a:ln w="20955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3351" y="3881178"/>
            <a:ext cx="3271408" cy="23177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31517" y="4306852"/>
            <a:ext cx="1215517" cy="0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780713" y="4344852"/>
            <a:ext cx="513135" cy="3"/>
          </a:xfrm>
          <a:prstGeom prst="line">
            <a:avLst/>
          </a:prstGeom>
          <a:ln w="20955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25131" y="4375756"/>
            <a:ext cx="3271408" cy="23177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344658" y="4486430"/>
            <a:ext cx="8167301" cy="130215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_tradnl" sz="1800" dirty="0" smtClean="0"/>
              <a:t> </a:t>
            </a:r>
            <a:endParaRPr lang="en-US" sz="1800" dirty="0" smtClean="0"/>
          </a:p>
          <a:p>
            <a:pPr marL="0" indent="0">
              <a:buFont typeface="Wingdings 2"/>
              <a:buNone/>
            </a:pPr>
            <a:r>
              <a:rPr lang="es-ES_tradnl" sz="1800" dirty="0" smtClean="0"/>
              <a:t>(_________)  + __________ +                    + (_________) +__________</a:t>
            </a:r>
            <a:endParaRPr lang="en-US" sz="1800" dirty="0" smtClean="0"/>
          </a:p>
          <a:p>
            <a:pPr marL="0" indent="0">
              <a:buFont typeface="Wingdings 2"/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 main clause   </a:t>
            </a:r>
            <a:r>
              <a:rPr lang="en-US" sz="1800" dirty="0" smtClean="0"/>
              <a:t>	                    </a:t>
            </a:r>
            <a:r>
              <a:rPr lang="en-US" sz="1800" b="1" dirty="0" smtClean="0"/>
              <a:t>connector	 subordinate clause</a:t>
            </a:r>
            <a:endParaRPr lang="en-US" sz="1800" dirty="0" smtClean="0"/>
          </a:p>
          <a:p>
            <a:pPr marL="0" indent="0">
              <a:buFont typeface="Wingdings 2"/>
              <a:buNone/>
            </a:pPr>
            <a:r>
              <a:rPr lang="es-ES_tradnl" sz="1800" dirty="0" smtClean="0"/>
              <a:t> </a:t>
            </a:r>
            <a:endParaRPr lang="en-US" sz="1800" dirty="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973490" y="4656732"/>
            <a:ext cx="909637" cy="5667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2320" y="4798953"/>
            <a:ext cx="15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Subjecto</a:t>
            </a:r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 #1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50163" y="4892839"/>
            <a:ext cx="15273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Verbo</a:t>
            </a:r>
            <a:endParaRPr lang="en-US" sz="1600" dirty="0" smtClean="0">
              <a:solidFill>
                <a:srgbClr val="0000FF"/>
              </a:solidFill>
              <a:latin typeface="Arial Black"/>
              <a:cs typeface="Arial Black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WIERDO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140" y="5506839"/>
            <a:ext cx="15273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A </a:t>
            </a:r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veces</a:t>
            </a:r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 no hay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01752" y="5476062"/>
            <a:ext cx="180568" cy="471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29688" y="4692784"/>
            <a:ext cx="85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que</a:t>
            </a:r>
            <a:endParaRPr lang="en-US" sz="2000" dirty="0" smtClean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60834" y="4792309"/>
            <a:ext cx="15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Subjecto</a:t>
            </a:r>
            <a:r>
              <a:rPr lang="en-US" sz="1600" b="1" dirty="0" smtClean="0">
                <a:solidFill>
                  <a:srgbClr val="008000"/>
                </a:solidFill>
                <a:latin typeface="Arial Black"/>
                <a:cs typeface="Arial Black"/>
              </a:rPr>
              <a:t> #2</a:t>
            </a:r>
            <a:endParaRPr lang="en-US" sz="16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7576" y="4718993"/>
            <a:ext cx="16881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Arial Black"/>
                <a:cs typeface="Arial Black"/>
              </a:rPr>
              <a:t>Verbo</a:t>
            </a:r>
            <a:endParaRPr lang="en-US" sz="1600" dirty="0" smtClean="0">
              <a:solidFill>
                <a:srgbClr val="008000"/>
              </a:solidFill>
              <a:latin typeface="Arial Black"/>
              <a:cs typeface="Arial Black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Arial Black"/>
                <a:cs typeface="Arial Black"/>
              </a:rPr>
              <a:t>SUBJUNTIVO</a:t>
            </a:r>
            <a:endParaRPr lang="en-US" sz="16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7156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2.</a:t>
            </a:r>
            <a:r>
              <a:rPr lang="es-ES_tradnl" u="sng" dirty="0"/>
              <a:t>  Los usos del subjuntivo: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34" y="1511051"/>
            <a:ext cx="676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Usamos </a:t>
            </a:r>
            <a:r>
              <a:rPr lang="es-ES_tradnl" dirty="0"/>
              <a:t>el subjuntivo para expresar: 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1192" y="1989212"/>
            <a:ext cx="4572000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Keep on Truckin"/>
                <a:cs typeface="Keep on Truckin"/>
              </a:rPr>
              <a:t>W -  </a:t>
            </a:r>
            <a:r>
              <a:rPr lang="en-US" dirty="0" smtClean="0">
                <a:latin typeface="Keep on Truckin"/>
                <a:cs typeface="Keep on Truckin"/>
              </a:rPr>
              <a:t>_____________________________</a:t>
            </a:r>
            <a:endParaRPr lang="en-US" dirty="0">
              <a:latin typeface="Keep on Truckin"/>
              <a:cs typeface="Keep on Trucki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eep on Truckin"/>
                <a:cs typeface="Keep on Truckin"/>
              </a:rPr>
              <a:t>E </a:t>
            </a:r>
            <a:r>
              <a:rPr lang="en-US" dirty="0">
                <a:latin typeface="Keep on Truckin"/>
                <a:cs typeface="Keep on Truckin"/>
              </a:rPr>
              <a:t>-   </a:t>
            </a:r>
            <a:r>
              <a:rPr lang="en-US" dirty="0" smtClean="0">
                <a:latin typeface="Keep on Truckin"/>
                <a:cs typeface="Keep on Truckin"/>
              </a:rPr>
              <a:t>_____________________________</a:t>
            </a:r>
            <a:endParaRPr lang="en-US" dirty="0">
              <a:latin typeface="Keep on Truckin"/>
              <a:cs typeface="Keep on Trucki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eep on Truckin"/>
                <a:cs typeface="Keep on Truckin"/>
              </a:rPr>
              <a:t>I  </a:t>
            </a:r>
            <a:r>
              <a:rPr lang="en-US" dirty="0">
                <a:latin typeface="Keep on Truckin"/>
                <a:cs typeface="Keep on Truckin"/>
              </a:rPr>
              <a:t>-  </a:t>
            </a:r>
            <a:r>
              <a:rPr lang="en-US" dirty="0" smtClean="0">
                <a:latin typeface="Keep on Truckin"/>
                <a:cs typeface="Keep on Truckin"/>
              </a:rPr>
              <a:t>______________________________</a:t>
            </a:r>
            <a:endParaRPr lang="en-US" dirty="0">
              <a:latin typeface="Keep on Truckin"/>
              <a:cs typeface="Keep on Trucki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Keep on Truckin"/>
                <a:cs typeface="Keep on Truckin"/>
              </a:rPr>
              <a:t>R - </a:t>
            </a:r>
            <a:r>
              <a:rPr lang="en-US" dirty="0" smtClean="0">
                <a:latin typeface="Keep on Truckin"/>
                <a:cs typeface="Keep on Truckin"/>
              </a:rPr>
              <a:t>_______________________________</a:t>
            </a:r>
            <a:endParaRPr lang="en-US" dirty="0">
              <a:latin typeface="Keep on Truckin"/>
              <a:cs typeface="Keep on Trucki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Keep on Truckin"/>
                <a:cs typeface="Keep on Truckin"/>
              </a:rPr>
              <a:t>D –</a:t>
            </a:r>
            <a:r>
              <a:rPr lang="en-US" dirty="0" smtClean="0">
                <a:latin typeface="Keep on Truckin"/>
                <a:cs typeface="Keep on Truckin"/>
              </a:rPr>
              <a:t>________________________________</a:t>
            </a:r>
            <a:endParaRPr lang="en-US" dirty="0">
              <a:latin typeface="Keep on Truckin"/>
              <a:cs typeface="Keep on Trucki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Keep on Truckin"/>
                <a:cs typeface="Keep on Truckin"/>
              </a:rPr>
              <a:t>O </a:t>
            </a:r>
            <a:r>
              <a:rPr lang="en-US" dirty="0"/>
              <a:t>– ________________________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8123" y="1992543"/>
            <a:ext cx="680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Wants/ Wishes ,Wills (someone to do something) Desires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8124" y="2400992"/>
            <a:ext cx="189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Emotions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124" y="2793366"/>
            <a:ext cx="324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Impersonal expressions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8124" y="3250040"/>
            <a:ext cx="411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Recommendations / Requests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8124" y="3671675"/>
            <a:ext cx="189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Doubt /denial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834" y="4551452"/>
            <a:ext cx="730284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s-ES_tradnl" u="sng" dirty="0" smtClean="0">
                <a:latin typeface="Arial Black"/>
                <a:cs typeface="Arial Black"/>
              </a:rPr>
              <a:t>Las </a:t>
            </a:r>
            <a:r>
              <a:rPr lang="es-ES_tradnl" u="sng" dirty="0">
                <a:latin typeface="Arial Black"/>
                <a:cs typeface="Arial Black"/>
              </a:rPr>
              <a:t>claves del subjuntivo:</a:t>
            </a:r>
            <a:r>
              <a:rPr lang="es-ES_tradnl" dirty="0">
                <a:latin typeface="Arial Black"/>
                <a:cs typeface="Arial Black"/>
              </a:rPr>
              <a:t> </a:t>
            </a:r>
            <a:endParaRPr lang="es-ES_tradnl" dirty="0" smtClean="0">
              <a:latin typeface="Arial Black"/>
              <a:cs typeface="Arial Black"/>
            </a:endParaRPr>
          </a:p>
          <a:p>
            <a:pPr>
              <a:lnSpc>
                <a:spcPct val="150000"/>
              </a:lnSpc>
            </a:pPr>
            <a:r>
              <a:rPr lang="es-ES_tradnl" dirty="0" smtClean="0"/>
              <a:t>1.__________________________________________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s-ES_tradnl" dirty="0" smtClean="0"/>
              <a:t>2.  _________________________________________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s-ES_tradnl" dirty="0" smtClean="0"/>
              <a:t>3. ________________________________________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40524" y="4193407"/>
            <a:ext cx="189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Ojalá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359" y="4892241"/>
            <a:ext cx="391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  <a:latin typeface="Arial Black"/>
                <a:cs typeface="Arial Black"/>
              </a:rPr>
              <a:t>Dos </a:t>
            </a:r>
            <a:r>
              <a:rPr lang="es-ES_tradnl" dirty="0" err="1" smtClean="0">
                <a:solidFill>
                  <a:srgbClr val="FF0000"/>
                </a:solidFill>
                <a:latin typeface="Arial Black"/>
                <a:cs typeface="Arial Black"/>
              </a:rPr>
              <a:t>subjectos</a:t>
            </a:r>
            <a:r>
              <a:rPr lang="es-ES_tradnl" dirty="0" smtClean="0">
                <a:solidFill>
                  <a:srgbClr val="FF0000"/>
                </a:solidFill>
                <a:latin typeface="Arial Black"/>
                <a:cs typeface="Arial Black"/>
              </a:rPr>
              <a:t> diferentes</a:t>
            </a:r>
            <a:endParaRPr lang="es-ES_tradnl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359" y="5306610"/>
            <a:ext cx="391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  <a:latin typeface="Arial Black"/>
                <a:cs typeface="Arial Black"/>
              </a:rPr>
              <a:t>La palabra </a:t>
            </a:r>
            <a:r>
              <a:rPr lang="es-ES_tradnl" dirty="0" smtClean="0">
                <a:solidFill>
                  <a:srgbClr val="0000FF"/>
                </a:solidFill>
                <a:latin typeface="Arial Black"/>
                <a:cs typeface="Arial Black"/>
              </a:rPr>
              <a:t>que</a:t>
            </a:r>
            <a:endParaRPr lang="es-ES_tradnl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579" y="5675942"/>
            <a:ext cx="391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  <a:latin typeface="Arial Black"/>
                <a:cs typeface="Arial Black"/>
              </a:rPr>
              <a:t>Un verbo de </a:t>
            </a:r>
            <a:r>
              <a:rPr lang="es-ES_tradnl" dirty="0" smtClean="0">
                <a:solidFill>
                  <a:srgbClr val="0000FF"/>
                </a:solidFill>
                <a:latin typeface="Arial Black"/>
                <a:cs typeface="Arial Black"/>
              </a:rPr>
              <a:t>WIERDO</a:t>
            </a:r>
            <a:endParaRPr lang="es-ES_tradnl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467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60340"/>
              </p:ext>
            </p:extLst>
          </p:nvPr>
        </p:nvGraphicFramePr>
        <p:xfrm>
          <a:off x="836023" y="1691639"/>
          <a:ext cx="7855700" cy="340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6858000" imgH="2971800" progId="Word.Document.12">
                  <p:embed/>
                </p:oleObj>
              </mc:Choice>
              <mc:Fallback>
                <p:oleObj name="Document" r:id="rId3" imgW="68580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023" y="1691639"/>
                        <a:ext cx="7855700" cy="340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98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7194"/>
              </p:ext>
            </p:extLst>
          </p:nvPr>
        </p:nvGraphicFramePr>
        <p:xfrm>
          <a:off x="1149350" y="1905000"/>
          <a:ext cx="68453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6845300" imgH="3048000" progId="Word.Document.12">
                  <p:embed/>
                </p:oleObj>
              </mc:Choice>
              <mc:Fallback>
                <p:oleObj name="Document" r:id="rId3" imgW="6845300" imgH="304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1905000"/>
                        <a:ext cx="68453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03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24893"/>
              </p:ext>
            </p:extLst>
          </p:nvPr>
        </p:nvGraphicFramePr>
        <p:xfrm>
          <a:off x="676757" y="1682124"/>
          <a:ext cx="8082342" cy="339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6858000" imgH="2882900" progId="Word.Document.12">
                  <p:embed/>
                </p:oleObj>
              </mc:Choice>
              <mc:Fallback>
                <p:oleObj name="Document" r:id="rId3" imgW="68580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757" y="1682124"/>
                        <a:ext cx="8082342" cy="3397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46" y="3705912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2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38338"/>
              </p:ext>
            </p:extLst>
          </p:nvPr>
        </p:nvGraphicFramePr>
        <p:xfrm>
          <a:off x="816227" y="1463025"/>
          <a:ext cx="7302842" cy="315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6489700" imgH="2806700" progId="Word.Document.12">
                  <p:embed/>
                </p:oleObj>
              </mc:Choice>
              <mc:Fallback>
                <p:oleObj name="Document" r:id="rId3" imgW="6489700" imgH="280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227" y="1463025"/>
                        <a:ext cx="7302842" cy="3158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8-06-01 at 7.36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6" y="4621397"/>
            <a:ext cx="6629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2" y="258811"/>
            <a:ext cx="8673000" cy="561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Subjunctive or Indicative?</a:t>
            </a:r>
            <a:endParaRPr lang="en-US" dirty="0"/>
          </a:p>
          <a:p>
            <a:r>
              <a:rPr lang="en-US" sz="1600" dirty="0"/>
              <a:t>Thinking of all the reasons under the acronym WEIRDO for using the subjunctive, decide if the sentence should be in the subjunctive or the indicative. Write </a:t>
            </a:r>
            <a:r>
              <a:rPr lang="en-US" sz="1600" b="1" dirty="0"/>
              <a:t>S</a:t>
            </a:r>
            <a:r>
              <a:rPr lang="en-US" sz="1600" dirty="0"/>
              <a:t> or </a:t>
            </a:r>
            <a:r>
              <a:rPr lang="en-US" sz="1600" b="1" dirty="0"/>
              <a:t>I </a:t>
            </a:r>
            <a:r>
              <a:rPr lang="en-US" sz="1600" dirty="0"/>
              <a:t>in the blank next to the sentence. On the other side of the sentence write the acronym of WEIRDO of why you chose the subjunctive.  Leave it blank if choosing indicative.</a:t>
            </a:r>
          </a:p>
          <a:p>
            <a:r>
              <a:rPr lang="en-US" dirty="0"/>
              <a:t> 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1.	He doubts that you will write to him.	</a:t>
            </a:r>
            <a:r>
              <a:rPr lang="en-US" dirty="0" smtClean="0"/>
              <a:t>		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2.	They do not deny that the children are in the </a:t>
            </a:r>
            <a:r>
              <a:rPr lang="en-US" dirty="0" smtClean="0"/>
              <a:t>room</a:t>
            </a:r>
            <a:r>
              <a:rPr lang="en-US" dirty="0"/>
              <a:t>.	________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3.	They want us to answer that question.				________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4.	It hurts me that you are angry.					</a:t>
            </a:r>
            <a:r>
              <a:rPr lang="en-US" dirty="0" smtClean="0"/>
              <a:t>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5.	She needs you to help her.						</a:t>
            </a:r>
            <a:r>
              <a:rPr lang="en-US" dirty="0" smtClean="0"/>
              <a:t>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6.	I am looking for a dress that has long sleeves.			________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7.	She found a blouse that fit her well.					________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8.	I am sure that you will go to see him.				________</a:t>
            </a:r>
          </a:p>
          <a:p>
            <a:pPr>
              <a:lnSpc>
                <a:spcPct val="120000"/>
              </a:lnSpc>
            </a:pPr>
            <a:r>
              <a:rPr lang="en-US" dirty="0"/>
              <a:t>	_____ 9.	He is afraid that he will be late.					</a:t>
            </a:r>
            <a:r>
              <a:rPr lang="en-US" dirty="0" smtClean="0"/>
              <a:t>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10.	I hope that you get well soon.					</a:t>
            </a:r>
            <a:r>
              <a:rPr lang="en-US" dirty="0" smtClean="0"/>
              <a:t>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11.	I know that girl.								</a:t>
            </a:r>
            <a:r>
              <a:rPr lang="en-US" dirty="0" smtClean="0"/>
              <a:t>	________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	_____ 12.	There is no doubt that this is the best place to be.		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615" y="1797539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168" y="1797539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Black"/>
                <a:cs typeface="Arial Black"/>
              </a:rPr>
              <a:t>D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615" y="2134605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615" y="2511269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168" y="2487823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W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15" y="2857155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9168" y="2820609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15" y="3151496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9168" y="3151496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W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615" y="3520828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9168" y="3488562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W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15" y="3796614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077" y="4149069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615" y="4504531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112275" y="4726917"/>
            <a:ext cx="427725" cy="1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28272" y="4727405"/>
            <a:ext cx="427725" cy="1"/>
          </a:xfrm>
          <a:prstGeom prst="line">
            <a:avLst/>
          </a:prstGeom>
          <a:ln w="209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1077" y="4727893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875" y="4719975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077" y="5097225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077" y="5469470"/>
            <a:ext cx="10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I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6832" y="3796614"/>
            <a:ext cx="10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true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6832" y="4095705"/>
            <a:ext cx="175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certainty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5386" y="4448160"/>
            <a:ext cx="175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Same </a:t>
            </a:r>
            <a:r>
              <a:rPr lang="en-US" sz="2000" b="1" dirty="0" err="1" smtClean="0">
                <a:solidFill>
                  <a:srgbClr val="0000FF"/>
                </a:solidFill>
                <a:latin typeface="Charter Black"/>
                <a:cs typeface="Charter Black"/>
              </a:rPr>
              <a:t>subj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8272" y="5097225"/>
            <a:ext cx="10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true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5509" y="5497335"/>
            <a:ext cx="175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harter Black"/>
                <a:cs typeface="Charter Black"/>
              </a:rPr>
              <a:t>certainty</a:t>
            </a:r>
            <a:endParaRPr lang="en-US" sz="2000" b="1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300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dirty="0" err="1"/>
              <a:t>Formas</a:t>
            </a:r>
            <a:r>
              <a:rPr lang="en-US" sz="2000" b="1" dirty="0"/>
              <a:t> del </a:t>
            </a:r>
            <a:r>
              <a:rPr lang="en-US" sz="2000" b="1" dirty="0" err="1"/>
              <a:t>subjuntivo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Usa</a:t>
            </a:r>
            <a:r>
              <a:rPr lang="en-US" sz="2000" dirty="0"/>
              <a:t> la formula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formar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frases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siguen</a:t>
            </a:r>
            <a:r>
              <a:rPr lang="en-US" sz="2000" dirty="0"/>
              <a:t>.   </a:t>
            </a:r>
            <a:r>
              <a:rPr lang="en-US" sz="2000" b="1" i="1" dirty="0"/>
              <a:t>(S</a:t>
            </a:r>
            <a:r>
              <a:rPr lang="en-US" sz="2000" b="1" i="1" baseline="30000" dirty="0"/>
              <a:t>1</a:t>
            </a:r>
            <a:r>
              <a:rPr lang="en-US" sz="2000" b="1" i="1" dirty="0"/>
              <a:t>)  + WV + </a:t>
            </a:r>
            <a:r>
              <a:rPr lang="en-US" sz="2000" b="1" i="1" dirty="0" err="1"/>
              <a:t>que</a:t>
            </a:r>
            <a:r>
              <a:rPr lang="en-US" sz="2000" b="1" i="1" dirty="0"/>
              <a:t> + (S</a:t>
            </a:r>
            <a:r>
              <a:rPr lang="en-US" sz="2000" b="1" i="1" baseline="30000" dirty="0"/>
              <a:t>2</a:t>
            </a:r>
            <a:r>
              <a:rPr lang="en-US" sz="2000" b="1" i="1" dirty="0"/>
              <a:t>) + SV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3868" y="1527048"/>
            <a:ext cx="7717134" cy="4572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_tradnl" dirty="0"/>
              <a:t>1.  Ellos ________________________(querer) </a:t>
            </a:r>
            <a:r>
              <a:rPr lang="es-ES_tradnl" b="1" dirty="0"/>
              <a:t>___________ </a:t>
            </a:r>
            <a:r>
              <a:rPr lang="es-ES_tradnl" dirty="0"/>
              <a:t>yo me _____________________________ (quedar)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 aquí.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2.  Le __________________________(recomendar –yo)  a Juan </a:t>
            </a:r>
            <a:r>
              <a:rPr lang="es-ES_tradnl" b="1" dirty="0"/>
              <a:t>___________</a:t>
            </a:r>
            <a:r>
              <a:rPr lang="es-ES_tradnl" dirty="0"/>
              <a:t>   _________________________ (ser)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  buen estudiante.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3.  El profesor _____________________(querer)  </a:t>
            </a:r>
            <a:r>
              <a:rPr lang="es-ES_tradnl" b="1" dirty="0"/>
              <a:t>___________ </a:t>
            </a:r>
            <a:r>
              <a:rPr lang="es-ES_tradnl" dirty="0"/>
              <a:t>nosotros _____________________________ (llegar)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a tiempo.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4.  Es importante </a:t>
            </a:r>
            <a:r>
              <a:rPr lang="es-ES_tradnl" b="1" dirty="0"/>
              <a:t>___________</a:t>
            </a:r>
            <a:r>
              <a:rPr lang="es-ES_tradnl" dirty="0"/>
              <a:t> tú ______________________ (buscar) toda la información en la biblioteca.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5.  _______________________(querer –nosotros)   </a:t>
            </a:r>
            <a:r>
              <a:rPr lang="es-ES_tradnl" b="1" dirty="0"/>
              <a:t>___________</a:t>
            </a:r>
            <a:r>
              <a:rPr lang="es-ES_tradnl" dirty="0"/>
              <a:t>vosotras ___________________________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(conocer) bien la ciudad de Madrid.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6.  La madre les ____________________(decir)   a sus hijos </a:t>
            </a:r>
            <a:r>
              <a:rPr lang="es-ES_tradnl" b="1" dirty="0"/>
              <a:t>___________</a:t>
            </a:r>
            <a:r>
              <a:rPr lang="es-ES_tradnl" dirty="0"/>
              <a:t> no __________________________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 (hacer) tanto ruido en la iglesia.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7.  Es necesario </a:t>
            </a:r>
            <a:r>
              <a:rPr lang="es-ES_tradnl" b="1" dirty="0"/>
              <a:t>___________</a:t>
            </a:r>
            <a:r>
              <a:rPr lang="es-ES_tradnl" dirty="0"/>
              <a:t> Ud. ______________________________ (dormir) ocho horas.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8.  ___________________________(recomendar-yo)  </a:t>
            </a:r>
            <a:r>
              <a:rPr lang="es-ES_tradnl" b="1" dirty="0"/>
              <a:t>___________</a:t>
            </a:r>
            <a:r>
              <a:rPr lang="es-ES_tradnl" dirty="0"/>
              <a:t> los estudiantes __________________________  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(vivir) en España un año.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9.  Mi hija_____________________(querer)   </a:t>
            </a:r>
            <a:r>
              <a:rPr lang="es-ES_tradnl" b="1" dirty="0"/>
              <a:t>___________ </a:t>
            </a:r>
            <a:r>
              <a:rPr lang="es-ES_tradnl" dirty="0"/>
              <a:t> yo le ________________________ (dar) al niño una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 pelota.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10.  Te ____________________________(aconsejar –yo)   </a:t>
            </a:r>
            <a:r>
              <a:rPr lang="es-ES_tradnl" b="1" dirty="0"/>
              <a:t>___________ </a:t>
            </a:r>
            <a:r>
              <a:rPr lang="es-ES_tradnl" dirty="0"/>
              <a:t> ____________________________ (traer)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       mucho dinero a Cedar Point.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7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3405</TotalTime>
  <Words>229</Words>
  <Application>Microsoft Macintosh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Document</vt:lpstr>
      <vt:lpstr>El subjuntivo - Uso</vt:lpstr>
      <vt:lpstr>1.  La formula del subjuntivo:</vt:lpstr>
      <vt:lpstr>2.  Los usos del subjuntivo: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Formas del subjuntivo.  Usa la formula para formar las frases que siguen.   (S1)  + WV + que + (S2) + SV</vt:lpstr>
    </vt:vector>
  </TitlesOfParts>
  <Company>Ann Arbor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subjuntivo - Uso</dc:title>
  <dc:creator>ITD</dc:creator>
  <cp:lastModifiedBy>ITD</cp:lastModifiedBy>
  <cp:revision>10</cp:revision>
  <dcterms:created xsi:type="dcterms:W3CDTF">2018-06-01T10:20:43Z</dcterms:created>
  <dcterms:modified xsi:type="dcterms:W3CDTF">2018-06-03T19:14:51Z</dcterms:modified>
</cp:coreProperties>
</file>